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5"/>
  </p:notesMasterIdLst>
  <p:handoutMasterIdLst>
    <p:handoutMasterId r:id="rId26"/>
  </p:handoutMasterIdLst>
  <p:sldIdLst>
    <p:sldId id="286" r:id="rId2"/>
    <p:sldId id="273" r:id="rId3"/>
    <p:sldId id="272" r:id="rId4"/>
    <p:sldId id="281" r:id="rId5"/>
    <p:sldId id="278" r:id="rId6"/>
    <p:sldId id="282" r:id="rId7"/>
    <p:sldId id="287" r:id="rId8"/>
    <p:sldId id="283" r:id="rId9"/>
    <p:sldId id="258" r:id="rId10"/>
    <p:sldId id="259" r:id="rId11"/>
    <p:sldId id="260" r:id="rId12"/>
    <p:sldId id="262" r:id="rId13"/>
    <p:sldId id="263" r:id="rId14"/>
    <p:sldId id="265" r:id="rId15"/>
    <p:sldId id="266" r:id="rId16"/>
    <p:sldId id="284" r:id="rId17"/>
    <p:sldId id="267" r:id="rId18"/>
    <p:sldId id="268" r:id="rId19"/>
    <p:sldId id="285" r:id="rId20"/>
    <p:sldId id="269" r:id="rId21"/>
    <p:sldId id="270" r:id="rId22"/>
    <p:sldId id="261" r:id="rId23"/>
    <p:sldId id="264"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0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kumimoji="1" lang="ja-JP" altLang="en-US" smtClean="0"/>
              <a:t>北風・いとう・井上　被害者の手記を読むことによるデートレイプ被害者のイメージの変化</a:t>
            </a:r>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2011/9/3</a:t>
            </a:r>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3739BF-E210-463E-BFFE-9B18009D3363}" type="slidenum">
              <a:rPr kumimoji="1" lang="ja-JP" altLang="en-US" smtClean="0"/>
              <a:pPr/>
              <a:t>‹#›</a:t>
            </a:fld>
            <a:endParaRPr kumimoji="1" lang="ja-JP" altLang="en-US"/>
          </a:p>
        </p:txBody>
      </p:sp>
    </p:spTree>
    <p:extLst>
      <p:ext uri="{BB962C8B-B14F-4D97-AF65-F5344CB8AC3E}">
        <p14:creationId xmlns:p14="http://schemas.microsoft.com/office/powerpoint/2010/main" val="256981505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kumimoji="1" lang="ja-JP" altLang="en-US" smtClean="0"/>
              <a:t>北風・いとう・井上　被害者の手記を読むことによるデートレイプ被害者のイメージの変化</a:t>
            </a:r>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2011/9/3</a:t>
            </a:r>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59760-65FC-4E83-8C40-65C337C7BB89}" type="slidenum">
              <a:rPr kumimoji="1" lang="ja-JP" altLang="en-US" smtClean="0"/>
              <a:pPr/>
              <a:t>‹#›</a:t>
            </a:fld>
            <a:endParaRPr kumimoji="1" lang="ja-JP" altLang="en-US"/>
          </a:p>
        </p:txBody>
      </p:sp>
    </p:spTree>
    <p:extLst>
      <p:ext uri="{BB962C8B-B14F-4D97-AF65-F5344CB8AC3E}">
        <p14:creationId xmlns:p14="http://schemas.microsoft.com/office/powerpoint/2010/main" val="224059154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しかしこれにあてはまるかの判断には幅があることが指摘されている</a:t>
            </a:r>
            <a:endParaRPr kumimoji="1" lang="ja-JP" altLang="en-US" dirty="0"/>
          </a:p>
        </p:txBody>
      </p:sp>
      <p:sp>
        <p:nvSpPr>
          <p:cNvPr id="4" name="スライド番号プレースホルダ 3"/>
          <p:cNvSpPr>
            <a:spLocks noGrp="1"/>
          </p:cNvSpPr>
          <p:nvPr>
            <p:ph type="sldNum" sz="quarter" idx="10"/>
          </p:nvPr>
        </p:nvSpPr>
        <p:spPr/>
        <p:txBody>
          <a:bodyPr/>
          <a:lstStyle/>
          <a:p>
            <a:fld id="{B45CB0EB-4D71-4DE7-A46F-D5474802609A}" type="slidenum">
              <a:rPr kumimoji="1" lang="ja-JP" altLang="en-US" smtClean="0"/>
              <a:pPr/>
              <a:t>2</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2011/9/3</a:t>
            </a:r>
            <a:endParaRPr kumimoji="1" lang="ja-JP" altLang="en-US"/>
          </a:p>
        </p:txBody>
      </p:sp>
      <p:sp>
        <p:nvSpPr>
          <p:cNvPr id="6" name="ヘッダー プレースホルダ 5"/>
          <p:cNvSpPr>
            <a:spLocks noGrp="1"/>
          </p:cNvSpPr>
          <p:nvPr>
            <p:ph type="hdr" sz="quarter" idx="12"/>
          </p:nvPr>
        </p:nvSpPr>
        <p:spPr/>
        <p:txBody>
          <a:bodyPr/>
          <a:lstStyle/>
          <a:p>
            <a:r>
              <a:rPr kumimoji="1" lang="ja-JP" altLang="en-US" smtClean="0"/>
              <a:t>北風・いとう・井上　被害者の手記を読むことによるデートレイプ被害者のイメージの変化</a:t>
            </a:r>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野坂　望まない性交を強要された</a:t>
            </a:r>
            <a:endParaRPr kumimoji="1" lang="ja-JP" altLang="en-US" dirty="0"/>
          </a:p>
        </p:txBody>
      </p:sp>
      <p:sp>
        <p:nvSpPr>
          <p:cNvPr id="4" name="スライド番号プレースホルダ 3"/>
          <p:cNvSpPr>
            <a:spLocks noGrp="1"/>
          </p:cNvSpPr>
          <p:nvPr>
            <p:ph type="sldNum" sz="quarter" idx="10"/>
          </p:nvPr>
        </p:nvSpPr>
        <p:spPr/>
        <p:txBody>
          <a:bodyPr/>
          <a:lstStyle/>
          <a:p>
            <a:fld id="{B45CB0EB-4D71-4DE7-A46F-D5474802609A}" type="slidenum">
              <a:rPr kumimoji="1" lang="ja-JP" altLang="en-US" smtClean="0"/>
              <a:pPr/>
              <a:t>3</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2011/9/3</a:t>
            </a:r>
            <a:endParaRPr kumimoji="1" lang="ja-JP" altLang="en-US"/>
          </a:p>
        </p:txBody>
      </p:sp>
      <p:sp>
        <p:nvSpPr>
          <p:cNvPr id="6" name="ヘッダー プレースホルダ 5"/>
          <p:cNvSpPr>
            <a:spLocks noGrp="1"/>
          </p:cNvSpPr>
          <p:nvPr>
            <p:ph type="hdr" sz="quarter" idx="12"/>
          </p:nvPr>
        </p:nvSpPr>
        <p:spPr/>
        <p:txBody>
          <a:bodyPr/>
          <a:lstStyle/>
          <a:p>
            <a:r>
              <a:rPr kumimoji="1" lang="ja-JP" altLang="en-US" smtClean="0"/>
              <a:t>北風・いとう・井上　被害者の手記を読むことによるデートレイプ被害者のイメージの変化</a:t>
            </a:r>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45CB0EB-4D71-4DE7-A46F-D5474802609A}" type="slidenum">
              <a:rPr kumimoji="1" lang="ja-JP" altLang="en-US" smtClean="0"/>
              <a:pPr/>
              <a:t>4</a:t>
            </a:fld>
            <a:endParaRPr kumimoji="1" lang="ja-JP" altLang="en-US"/>
          </a:p>
        </p:txBody>
      </p:sp>
      <p:sp>
        <p:nvSpPr>
          <p:cNvPr id="5" name="日付プレースホルダ 4"/>
          <p:cNvSpPr>
            <a:spLocks noGrp="1"/>
          </p:cNvSpPr>
          <p:nvPr>
            <p:ph type="dt" idx="11"/>
          </p:nvPr>
        </p:nvSpPr>
        <p:spPr/>
        <p:txBody>
          <a:bodyPr/>
          <a:lstStyle/>
          <a:p>
            <a:r>
              <a:rPr kumimoji="1" lang="en-US" altLang="ja-JP" smtClean="0"/>
              <a:t>2011/9/3</a:t>
            </a:r>
            <a:endParaRPr kumimoji="1" lang="ja-JP" altLang="en-US"/>
          </a:p>
        </p:txBody>
      </p:sp>
      <p:sp>
        <p:nvSpPr>
          <p:cNvPr id="6" name="ヘッダー プレースホルダ 5"/>
          <p:cNvSpPr>
            <a:spLocks noGrp="1"/>
          </p:cNvSpPr>
          <p:nvPr>
            <p:ph type="hdr" sz="quarter" idx="12"/>
          </p:nvPr>
        </p:nvSpPr>
        <p:spPr/>
        <p:txBody>
          <a:bodyPr/>
          <a:lstStyle/>
          <a:p>
            <a:r>
              <a:rPr kumimoji="1" lang="ja-JP" altLang="en-US" smtClean="0"/>
              <a:t>北風・いとう・井上　被害者の手記を読むことによるデートレイプ被害者のイメージの変化</a:t>
            </a:r>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B2F40F7-A856-4304-9F4C-0F650CFBFA05}"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2FD7410-95FB-4672-B4AD-FC7776FA42C0}"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A1070F-5539-4236-83CE-BC0FCC33D855}"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E939B1-BF06-4F2D-A37D-4C62F45C3908}"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F3AD15C-EBFE-4E3E-A2CA-AA736EC6ACE7}"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286219D-1F16-43F5-8556-357E42E026A2}" type="datetime1">
              <a:rPr kumimoji="1" lang="ja-JP" altLang="en-US" smtClean="0"/>
              <a:pPr/>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8B67307-C1E2-4F19-9F68-E25A07553DA3}" type="datetime1">
              <a:rPr kumimoji="1" lang="ja-JP" altLang="en-US" smtClean="0"/>
              <a:pPr/>
              <a:t>2015/7/1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5B6874C-D745-4F3A-BD71-2B673982EDCE}" type="datetime1">
              <a:rPr kumimoji="1" lang="ja-JP" altLang="en-US" smtClean="0"/>
              <a:pPr/>
              <a:t>2015/7/1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80C7346-A802-4100-85D7-96C49F9CD96F}" type="datetime1">
              <a:rPr kumimoji="1" lang="ja-JP" altLang="en-US" smtClean="0"/>
              <a:pPr/>
              <a:t>2015/7/1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F4BAA45-A350-4C65-BB1E-0C3F7921657F}" type="datetime1">
              <a:rPr kumimoji="1" lang="ja-JP" altLang="en-US" smtClean="0"/>
              <a:pPr/>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04C1CD-C5E9-4C0D-BDD0-6EE2CF076E79}" type="datetime1">
              <a:rPr kumimoji="1" lang="ja-JP" altLang="en-US" smtClean="0"/>
              <a:pPr/>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1FBC09-46FA-4602-9728-A8D5D983F9B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4AF88-D992-4838-9DCE-0E66DEA0F3BA}" type="datetime1">
              <a:rPr kumimoji="1" lang="ja-JP" altLang="en-US" smtClean="0"/>
              <a:pPr/>
              <a:t>2015/7/1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FBC09-46FA-4602-9728-A8D5D983F9B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1"/>
            <a:ext cx="7772400" cy="3051770"/>
          </a:xfrm>
        </p:spPr>
        <p:txBody>
          <a:bodyPr>
            <a:normAutofit/>
          </a:bodyPr>
          <a:lstStyle/>
          <a:p>
            <a:r>
              <a:rPr lang="ja-JP" altLang="ja-JP" b="1" dirty="0" smtClean="0">
                <a:solidFill>
                  <a:schemeClr val="tx2"/>
                </a:solidFill>
              </a:rPr>
              <a:t>被害者の手記を読むことによるデートレイプ被害者像の変化：</a:t>
            </a:r>
            <a:r>
              <a:rPr lang="ja-JP" altLang="ja-JP" dirty="0" smtClean="0">
                <a:solidFill>
                  <a:schemeClr val="tx2"/>
                </a:solidFill>
              </a:rPr>
              <a:t/>
            </a:r>
            <a:br>
              <a:rPr lang="ja-JP" altLang="ja-JP" dirty="0" smtClean="0">
                <a:solidFill>
                  <a:schemeClr val="tx2"/>
                </a:solidFill>
              </a:rPr>
            </a:br>
            <a:r>
              <a:rPr lang="en-US" altLang="ja-JP" sz="3200" b="1" dirty="0" smtClean="0">
                <a:solidFill>
                  <a:schemeClr val="tx2"/>
                </a:solidFill>
              </a:rPr>
              <a:t>PAC</a:t>
            </a:r>
            <a:r>
              <a:rPr lang="ja-JP" altLang="ja-JP" sz="3200" b="1" dirty="0" smtClean="0">
                <a:solidFill>
                  <a:schemeClr val="tx2"/>
                </a:solidFill>
              </a:rPr>
              <a:t>分析によるナラティブ教材の効果の検討</a:t>
            </a:r>
            <a:endParaRPr kumimoji="1" lang="ja-JP" altLang="en-US" dirty="0">
              <a:solidFill>
                <a:schemeClr val="tx2"/>
              </a:solidFill>
            </a:endParaRPr>
          </a:p>
        </p:txBody>
      </p:sp>
      <p:sp>
        <p:nvSpPr>
          <p:cNvPr id="3" name="サブタイトル 2"/>
          <p:cNvSpPr>
            <a:spLocks noGrp="1"/>
          </p:cNvSpPr>
          <p:nvPr>
            <p:ph type="subTitle" idx="1"/>
          </p:nvPr>
        </p:nvSpPr>
        <p:spPr>
          <a:xfrm>
            <a:off x="611560" y="3861048"/>
            <a:ext cx="7848872" cy="2376264"/>
          </a:xfrm>
        </p:spPr>
        <p:txBody>
          <a:bodyPr>
            <a:normAutofit/>
          </a:bodyPr>
          <a:lstStyle/>
          <a:p>
            <a:r>
              <a:rPr lang="ja-JP" altLang="ja-JP" sz="3000" dirty="0" smtClean="0">
                <a:solidFill>
                  <a:schemeClr val="accent5">
                    <a:lumMod val="50000"/>
                  </a:schemeClr>
                </a:solidFill>
              </a:rPr>
              <a:t>○北風菜穂子</a:t>
            </a:r>
            <a:r>
              <a:rPr lang="en-US" altLang="ja-JP" sz="3000" baseline="30000" dirty="0" smtClean="0">
                <a:solidFill>
                  <a:schemeClr val="accent5">
                    <a:lumMod val="50000"/>
                  </a:schemeClr>
                </a:solidFill>
              </a:rPr>
              <a:t>1)</a:t>
            </a:r>
            <a:r>
              <a:rPr lang="ja-JP" altLang="ja-JP" sz="3000" dirty="0" smtClean="0">
                <a:solidFill>
                  <a:schemeClr val="accent5">
                    <a:lumMod val="50000"/>
                  </a:schemeClr>
                </a:solidFill>
              </a:rPr>
              <a:t>　いとうたけひこ</a:t>
            </a:r>
            <a:r>
              <a:rPr lang="en-US" altLang="ja-JP" sz="3000" baseline="30000" dirty="0" smtClean="0">
                <a:solidFill>
                  <a:schemeClr val="accent5">
                    <a:lumMod val="50000"/>
                  </a:schemeClr>
                </a:solidFill>
              </a:rPr>
              <a:t>2)</a:t>
            </a:r>
            <a:r>
              <a:rPr lang="ja-JP" altLang="ja-JP" sz="3000" dirty="0" smtClean="0">
                <a:solidFill>
                  <a:schemeClr val="accent5">
                    <a:lumMod val="50000"/>
                  </a:schemeClr>
                </a:solidFill>
              </a:rPr>
              <a:t>　井上孝代</a:t>
            </a:r>
            <a:r>
              <a:rPr lang="en-US" altLang="ja-JP" sz="3000" baseline="30000" dirty="0" smtClean="0">
                <a:solidFill>
                  <a:schemeClr val="accent5">
                    <a:lumMod val="50000"/>
                  </a:schemeClr>
                </a:solidFill>
              </a:rPr>
              <a:t>3)</a:t>
            </a:r>
            <a:endParaRPr lang="ja-JP" altLang="ja-JP" sz="3000" dirty="0" smtClean="0">
              <a:solidFill>
                <a:schemeClr val="accent5">
                  <a:lumMod val="50000"/>
                </a:schemeClr>
              </a:solidFill>
            </a:endParaRPr>
          </a:p>
          <a:p>
            <a:r>
              <a:rPr lang="en-US" altLang="ja-JP" sz="2400" baseline="30000" dirty="0" smtClean="0">
                <a:solidFill>
                  <a:schemeClr val="accent5">
                    <a:lumMod val="50000"/>
                  </a:schemeClr>
                </a:solidFill>
              </a:rPr>
              <a:t>1</a:t>
            </a:r>
            <a:r>
              <a:rPr lang="ja-JP" altLang="ja-JP" sz="2400" baseline="30000" dirty="0" smtClean="0">
                <a:solidFill>
                  <a:schemeClr val="accent5">
                    <a:lumMod val="50000"/>
                  </a:schemeClr>
                </a:solidFill>
              </a:rPr>
              <a:t>）</a:t>
            </a:r>
            <a:r>
              <a:rPr lang="zh-CN" altLang="ja-JP" sz="2400" dirty="0" smtClean="0">
                <a:solidFill>
                  <a:schemeClr val="accent5">
                    <a:lumMod val="50000"/>
                  </a:schemeClr>
                </a:solidFill>
              </a:rPr>
              <a:t>明治学院大学大学院心理学研究科　</a:t>
            </a:r>
            <a:endParaRPr lang="en-US" altLang="zh-CN" sz="2400" dirty="0" smtClean="0">
              <a:solidFill>
                <a:schemeClr val="accent5">
                  <a:lumMod val="50000"/>
                </a:schemeClr>
              </a:solidFill>
            </a:endParaRPr>
          </a:p>
          <a:p>
            <a:r>
              <a:rPr lang="en-US" altLang="ja-JP" sz="2400" baseline="30000" dirty="0" smtClean="0">
                <a:solidFill>
                  <a:schemeClr val="accent5">
                    <a:lumMod val="50000"/>
                  </a:schemeClr>
                </a:solidFill>
              </a:rPr>
              <a:t>2</a:t>
            </a:r>
            <a:r>
              <a:rPr lang="ja-JP" altLang="ja-JP" sz="2400" baseline="30000" dirty="0" smtClean="0">
                <a:solidFill>
                  <a:schemeClr val="accent5">
                    <a:lumMod val="50000"/>
                  </a:schemeClr>
                </a:solidFill>
              </a:rPr>
              <a:t>）</a:t>
            </a:r>
            <a:r>
              <a:rPr lang="zh-CN" altLang="ja-JP" sz="2400" dirty="0" smtClean="0">
                <a:solidFill>
                  <a:schemeClr val="accent5">
                    <a:lumMod val="50000"/>
                  </a:schemeClr>
                </a:solidFill>
              </a:rPr>
              <a:t>和光大学現代人間学部　</a:t>
            </a:r>
            <a:r>
              <a:rPr lang="en-US" altLang="ja-JP" sz="2400" baseline="30000" dirty="0" smtClean="0">
                <a:solidFill>
                  <a:schemeClr val="accent5">
                    <a:lumMod val="50000"/>
                  </a:schemeClr>
                </a:solidFill>
              </a:rPr>
              <a:t>3</a:t>
            </a:r>
            <a:r>
              <a:rPr lang="ja-JP" altLang="ja-JP" sz="2400" baseline="30000" dirty="0" smtClean="0">
                <a:solidFill>
                  <a:schemeClr val="accent5">
                    <a:lumMod val="50000"/>
                  </a:schemeClr>
                </a:solidFill>
              </a:rPr>
              <a:t>）</a:t>
            </a:r>
            <a:r>
              <a:rPr lang="zh-CN" altLang="ja-JP" sz="2400" dirty="0" smtClean="0">
                <a:solidFill>
                  <a:schemeClr val="accent5">
                    <a:lumMod val="50000"/>
                  </a:schemeClr>
                </a:solidFill>
              </a:rPr>
              <a:t>明治学院大学心理学部</a:t>
            </a:r>
            <a:endParaRPr lang="ja-JP" altLang="ja-JP" sz="2400" dirty="0" smtClean="0">
              <a:solidFill>
                <a:schemeClr val="accent5">
                  <a:lumMod val="50000"/>
                </a:schemeClr>
              </a:solidFill>
            </a:endParaRPr>
          </a:p>
          <a:p>
            <a:r>
              <a:rPr kumimoji="1" lang="ja-JP" altLang="en-US" dirty="0" smtClean="0">
                <a:solidFill>
                  <a:schemeClr val="accent5">
                    <a:lumMod val="50000"/>
                  </a:schemeClr>
                </a:solidFill>
              </a:rPr>
              <a:t>第５回</a:t>
            </a:r>
            <a:r>
              <a:rPr kumimoji="1" lang="en-US" altLang="ja-JP" dirty="0" smtClean="0">
                <a:solidFill>
                  <a:schemeClr val="accent5">
                    <a:lumMod val="50000"/>
                  </a:schemeClr>
                </a:solidFill>
              </a:rPr>
              <a:t>PAC</a:t>
            </a:r>
            <a:r>
              <a:rPr kumimoji="1" lang="ja-JP" altLang="en-US" dirty="0" smtClean="0">
                <a:solidFill>
                  <a:schemeClr val="accent5">
                    <a:lumMod val="50000"/>
                  </a:schemeClr>
                </a:solidFill>
              </a:rPr>
              <a:t>分析学会　</a:t>
            </a:r>
            <a:r>
              <a:rPr kumimoji="1" lang="en-US" altLang="ja-JP" dirty="0" smtClean="0">
                <a:solidFill>
                  <a:schemeClr val="accent5">
                    <a:lumMod val="50000"/>
                  </a:schemeClr>
                </a:solidFill>
              </a:rPr>
              <a:t>2011.12.17</a:t>
            </a:r>
            <a:endParaRPr kumimoji="1" lang="ja-JP" altLang="en-US" dirty="0">
              <a:solidFill>
                <a:schemeClr val="accent5">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92088"/>
          </a:xfrm>
        </p:spPr>
        <p:txBody>
          <a:bodyPr>
            <a:normAutofit/>
          </a:bodyPr>
          <a:lstStyle/>
          <a:p>
            <a:r>
              <a:rPr kumimoji="1" lang="ja-JP" altLang="en-US" b="1" dirty="0" smtClean="0">
                <a:solidFill>
                  <a:schemeClr val="accent5">
                    <a:lumMod val="50000"/>
                  </a:schemeClr>
                </a:solidFill>
              </a:rPr>
              <a:t>方法</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052736"/>
            <a:ext cx="8229600" cy="5472608"/>
          </a:xfrm>
        </p:spPr>
        <p:txBody>
          <a:bodyPr>
            <a:normAutofit fontScale="92500" lnSpcReduction="20000"/>
          </a:bodyPr>
          <a:lstStyle/>
          <a:p>
            <a:pPr>
              <a:buNone/>
            </a:pPr>
            <a:r>
              <a:rPr lang="ja-JP" altLang="ja-JP" b="1" u="sng" dirty="0">
                <a:solidFill>
                  <a:schemeClr val="accent5">
                    <a:lumMod val="50000"/>
                  </a:schemeClr>
                </a:solidFill>
              </a:rPr>
              <a:t>実験協力者</a:t>
            </a:r>
            <a:r>
              <a:rPr lang="ja-JP" altLang="ja-JP" dirty="0">
                <a:solidFill>
                  <a:schemeClr val="accent5">
                    <a:lumMod val="50000"/>
                  </a:schemeClr>
                </a:solidFill>
              </a:rPr>
              <a:t>　</a:t>
            </a:r>
            <a:r>
              <a:rPr lang="ja-JP" altLang="ja-JP" dirty="0" smtClean="0">
                <a:solidFill>
                  <a:schemeClr val="accent5">
                    <a:lumMod val="50000"/>
                  </a:schemeClr>
                </a:solidFill>
              </a:rPr>
              <a:t>首都圏文系</a:t>
            </a:r>
            <a:r>
              <a:rPr lang="ja-JP" altLang="ja-JP" dirty="0">
                <a:solidFill>
                  <a:schemeClr val="accent5">
                    <a:lumMod val="50000"/>
                  </a:schemeClr>
                </a:solidFill>
              </a:rPr>
              <a:t>私立</a:t>
            </a:r>
            <a:r>
              <a:rPr lang="ja-JP" altLang="ja-JP" dirty="0" smtClean="0">
                <a:solidFill>
                  <a:schemeClr val="accent5">
                    <a:lumMod val="50000"/>
                  </a:schemeClr>
                </a:solidFill>
              </a:rPr>
              <a:t>大学</a:t>
            </a:r>
            <a:r>
              <a:rPr lang="ja-JP" altLang="en-US" dirty="0" smtClean="0">
                <a:solidFill>
                  <a:schemeClr val="accent5">
                    <a:lumMod val="50000"/>
                  </a:schemeClr>
                </a:solidFill>
              </a:rPr>
              <a:t>の</a:t>
            </a:r>
            <a:r>
              <a:rPr lang="ja-JP" altLang="ja-JP" dirty="0" smtClean="0">
                <a:solidFill>
                  <a:schemeClr val="accent5">
                    <a:lumMod val="50000"/>
                  </a:schemeClr>
                </a:solidFill>
              </a:rPr>
              <a:t>女子学生</a:t>
            </a:r>
            <a:r>
              <a:rPr lang="en-US" altLang="ja-JP" dirty="0">
                <a:solidFill>
                  <a:schemeClr val="accent5">
                    <a:lumMod val="50000"/>
                  </a:schemeClr>
                </a:solidFill>
              </a:rPr>
              <a:t>1</a:t>
            </a:r>
            <a:r>
              <a:rPr lang="ja-JP" altLang="ja-JP" dirty="0" smtClean="0">
                <a:solidFill>
                  <a:schemeClr val="accent5">
                    <a:lumMod val="50000"/>
                  </a:schemeClr>
                </a:solidFill>
              </a:rPr>
              <a:t>名。</a:t>
            </a:r>
            <a:r>
              <a:rPr lang="ja-JP" altLang="ja-JP" dirty="0">
                <a:solidFill>
                  <a:schemeClr val="accent5">
                    <a:lumMod val="50000"/>
                  </a:schemeClr>
                </a:solidFill>
              </a:rPr>
              <a:t>親しい</a:t>
            </a:r>
            <a:r>
              <a:rPr lang="ja-JP" altLang="ja-JP" dirty="0" smtClean="0">
                <a:solidFill>
                  <a:schemeClr val="accent5">
                    <a:lumMod val="50000"/>
                  </a:schemeClr>
                </a:solidFill>
              </a:rPr>
              <a:t>人</a:t>
            </a:r>
            <a:r>
              <a:rPr lang="ja-JP" altLang="en-US" dirty="0" smtClean="0">
                <a:solidFill>
                  <a:schemeClr val="accent5">
                    <a:lumMod val="50000"/>
                  </a:schemeClr>
                </a:solidFill>
              </a:rPr>
              <a:t>の</a:t>
            </a:r>
            <a:r>
              <a:rPr lang="ja-JP" altLang="ja-JP" dirty="0" smtClean="0">
                <a:solidFill>
                  <a:schemeClr val="accent5">
                    <a:lumMod val="50000"/>
                  </a:schemeClr>
                </a:solidFill>
              </a:rPr>
              <a:t>レイプ被害</a:t>
            </a:r>
            <a:r>
              <a:rPr lang="ja-JP" altLang="en-US" dirty="0" smtClean="0">
                <a:solidFill>
                  <a:schemeClr val="accent5">
                    <a:lumMod val="50000"/>
                  </a:schemeClr>
                </a:solidFill>
              </a:rPr>
              <a:t>なし。</a:t>
            </a:r>
            <a:r>
              <a:rPr lang="ja-JP" altLang="ja-JP" dirty="0" smtClean="0">
                <a:solidFill>
                  <a:schemeClr val="accent5">
                    <a:lumMod val="50000"/>
                  </a:schemeClr>
                </a:solidFill>
              </a:rPr>
              <a:t>レイプ</a:t>
            </a:r>
            <a:r>
              <a:rPr lang="ja-JP" altLang="ja-JP" dirty="0">
                <a:solidFill>
                  <a:schemeClr val="accent5">
                    <a:lumMod val="50000"/>
                  </a:schemeClr>
                </a:solidFill>
              </a:rPr>
              <a:t>に関する教育</a:t>
            </a:r>
            <a:r>
              <a:rPr lang="ja-JP" altLang="ja-JP" dirty="0" smtClean="0">
                <a:solidFill>
                  <a:schemeClr val="accent5">
                    <a:lumMod val="50000"/>
                  </a:schemeClr>
                </a:solidFill>
              </a:rPr>
              <a:t>経験</a:t>
            </a:r>
            <a:r>
              <a:rPr lang="ja-JP" altLang="en-US" dirty="0" smtClean="0">
                <a:solidFill>
                  <a:schemeClr val="accent5">
                    <a:lumMod val="50000"/>
                  </a:schemeClr>
                </a:solidFill>
              </a:rPr>
              <a:t>なし。</a:t>
            </a:r>
            <a:endParaRPr lang="ja-JP" altLang="ja-JP" dirty="0">
              <a:solidFill>
                <a:schemeClr val="accent5">
                  <a:lumMod val="50000"/>
                </a:schemeClr>
              </a:solidFill>
            </a:endParaRPr>
          </a:p>
          <a:p>
            <a:pPr>
              <a:buNone/>
            </a:pPr>
            <a:r>
              <a:rPr lang="ja-JP" altLang="ja-JP" b="1" u="sng" dirty="0">
                <a:solidFill>
                  <a:schemeClr val="accent5">
                    <a:lumMod val="50000"/>
                  </a:schemeClr>
                </a:solidFill>
              </a:rPr>
              <a:t>実験日時</a:t>
            </a:r>
            <a:r>
              <a:rPr lang="ja-JP" altLang="ja-JP" dirty="0">
                <a:solidFill>
                  <a:schemeClr val="accent5">
                    <a:lumMod val="50000"/>
                  </a:schemeClr>
                </a:solidFill>
              </a:rPr>
              <a:t>　</a:t>
            </a:r>
            <a:r>
              <a:rPr lang="en-US" altLang="ja-JP" dirty="0">
                <a:solidFill>
                  <a:schemeClr val="accent5">
                    <a:lumMod val="50000"/>
                  </a:schemeClr>
                </a:solidFill>
              </a:rPr>
              <a:t>2010</a:t>
            </a:r>
            <a:r>
              <a:rPr lang="ja-JP" altLang="ja-JP" dirty="0">
                <a:solidFill>
                  <a:schemeClr val="accent5">
                    <a:lumMod val="50000"/>
                  </a:schemeClr>
                </a:solidFill>
              </a:rPr>
              <a:t>年</a:t>
            </a:r>
            <a:r>
              <a:rPr lang="en-US" altLang="ja-JP" dirty="0">
                <a:solidFill>
                  <a:schemeClr val="accent5">
                    <a:lumMod val="50000"/>
                  </a:schemeClr>
                </a:solidFill>
              </a:rPr>
              <a:t>9</a:t>
            </a:r>
            <a:r>
              <a:rPr lang="ja-JP" altLang="ja-JP" dirty="0">
                <a:solidFill>
                  <a:schemeClr val="accent5">
                    <a:lumMod val="50000"/>
                  </a:schemeClr>
                </a:solidFill>
              </a:rPr>
              <a:t>月に第</a:t>
            </a:r>
            <a:r>
              <a:rPr lang="en-US" altLang="ja-JP" dirty="0">
                <a:solidFill>
                  <a:schemeClr val="accent5">
                    <a:lumMod val="50000"/>
                  </a:schemeClr>
                </a:solidFill>
              </a:rPr>
              <a:t>1</a:t>
            </a:r>
            <a:r>
              <a:rPr lang="ja-JP" altLang="ja-JP" dirty="0">
                <a:solidFill>
                  <a:schemeClr val="accent5">
                    <a:lumMod val="50000"/>
                  </a:schemeClr>
                </a:solidFill>
              </a:rPr>
              <a:t>回</a:t>
            </a:r>
            <a:r>
              <a:rPr lang="en-US" altLang="ja-JP" dirty="0">
                <a:solidFill>
                  <a:schemeClr val="accent5">
                    <a:lumMod val="50000"/>
                  </a:schemeClr>
                </a:solidFill>
              </a:rPr>
              <a:t>PAC</a:t>
            </a:r>
            <a:r>
              <a:rPr lang="ja-JP" altLang="ja-JP" dirty="0">
                <a:solidFill>
                  <a:schemeClr val="accent5">
                    <a:lumMod val="50000"/>
                  </a:schemeClr>
                </a:solidFill>
              </a:rPr>
              <a:t>分析、</a:t>
            </a:r>
            <a:r>
              <a:rPr lang="en-US" altLang="ja-JP" dirty="0">
                <a:solidFill>
                  <a:schemeClr val="accent5">
                    <a:lumMod val="50000"/>
                  </a:schemeClr>
                </a:solidFill>
              </a:rPr>
              <a:t>1</a:t>
            </a:r>
            <a:r>
              <a:rPr lang="ja-JP" altLang="ja-JP" dirty="0">
                <a:solidFill>
                  <a:schemeClr val="accent5">
                    <a:lumMod val="50000"/>
                  </a:schemeClr>
                </a:solidFill>
              </a:rPr>
              <a:t>週間後に第</a:t>
            </a:r>
            <a:r>
              <a:rPr lang="en-US" altLang="ja-JP" dirty="0">
                <a:solidFill>
                  <a:schemeClr val="accent5">
                    <a:lumMod val="50000"/>
                  </a:schemeClr>
                </a:solidFill>
              </a:rPr>
              <a:t>2</a:t>
            </a:r>
            <a:r>
              <a:rPr lang="ja-JP" altLang="ja-JP" dirty="0">
                <a:solidFill>
                  <a:schemeClr val="accent5">
                    <a:lumMod val="50000"/>
                  </a:schemeClr>
                </a:solidFill>
              </a:rPr>
              <a:t>回</a:t>
            </a:r>
            <a:r>
              <a:rPr lang="en-US" altLang="ja-JP" dirty="0">
                <a:solidFill>
                  <a:schemeClr val="accent5">
                    <a:lumMod val="50000"/>
                  </a:schemeClr>
                </a:solidFill>
              </a:rPr>
              <a:t>PAC</a:t>
            </a:r>
            <a:r>
              <a:rPr lang="ja-JP" altLang="ja-JP" dirty="0">
                <a:solidFill>
                  <a:schemeClr val="accent5">
                    <a:lumMod val="50000"/>
                  </a:schemeClr>
                </a:solidFill>
              </a:rPr>
              <a:t>分析、計</a:t>
            </a:r>
            <a:r>
              <a:rPr lang="en-US" altLang="ja-JP" dirty="0">
                <a:solidFill>
                  <a:schemeClr val="accent5">
                    <a:lumMod val="50000"/>
                  </a:schemeClr>
                </a:solidFill>
              </a:rPr>
              <a:t>2</a:t>
            </a:r>
            <a:r>
              <a:rPr lang="ja-JP" altLang="ja-JP" dirty="0">
                <a:solidFill>
                  <a:schemeClr val="accent5">
                    <a:lumMod val="50000"/>
                  </a:schemeClr>
                </a:solidFill>
              </a:rPr>
              <a:t>回の実験を実施した。</a:t>
            </a:r>
          </a:p>
          <a:p>
            <a:pPr>
              <a:buNone/>
            </a:pPr>
            <a:r>
              <a:rPr lang="ja-JP" altLang="ja-JP" b="1" u="sng" dirty="0">
                <a:solidFill>
                  <a:schemeClr val="accent5">
                    <a:lumMod val="50000"/>
                  </a:schemeClr>
                </a:solidFill>
              </a:rPr>
              <a:t>実験材料</a:t>
            </a:r>
            <a:r>
              <a:rPr lang="ja-JP" altLang="ja-JP" dirty="0">
                <a:solidFill>
                  <a:schemeClr val="accent5">
                    <a:lumMod val="50000"/>
                  </a:schemeClr>
                </a:solidFill>
              </a:rPr>
              <a:t>　本研究では、レイプ被害者の手記である小林</a:t>
            </a:r>
            <a:r>
              <a:rPr lang="en-US" altLang="ja-JP" dirty="0">
                <a:solidFill>
                  <a:schemeClr val="accent5">
                    <a:lumMod val="50000"/>
                  </a:schemeClr>
                </a:solidFill>
              </a:rPr>
              <a:t>(2008) </a:t>
            </a:r>
            <a:r>
              <a:rPr lang="ja-JP" altLang="ja-JP" dirty="0">
                <a:solidFill>
                  <a:schemeClr val="accent5">
                    <a:lumMod val="50000"/>
                  </a:schemeClr>
                </a:solidFill>
              </a:rPr>
              <a:t>『性犯罪被害にあうということ』</a:t>
            </a:r>
            <a:r>
              <a:rPr lang="en-US" altLang="ja-JP" dirty="0">
                <a:solidFill>
                  <a:schemeClr val="accent5">
                    <a:lumMod val="50000"/>
                  </a:schemeClr>
                </a:solidFill>
              </a:rPr>
              <a:t>(</a:t>
            </a:r>
            <a:r>
              <a:rPr lang="ja-JP" altLang="ja-JP" dirty="0">
                <a:solidFill>
                  <a:schemeClr val="accent5">
                    <a:lumMod val="50000"/>
                  </a:schemeClr>
                </a:solidFill>
              </a:rPr>
              <a:t>朝日新聞出版</a:t>
            </a:r>
            <a:r>
              <a:rPr lang="en-US" altLang="ja-JP" dirty="0">
                <a:solidFill>
                  <a:schemeClr val="accent5">
                    <a:lumMod val="50000"/>
                  </a:schemeClr>
                </a:solidFill>
              </a:rPr>
              <a:t>) </a:t>
            </a:r>
            <a:r>
              <a:rPr lang="ja-JP" altLang="ja-JP" dirty="0">
                <a:solidFill>
                  <a:schemeClr val="accent5">
                    <a:lumMod val="50000"/>
                  </a:schemeClr>
                </a:solidFill>
              </a:rPr>
              <a:t>を読むことを課題とし、その前後で</a:t>
            </a:r>
            <a:r>
              <a:rPr lang="en-US" altLang="ja-JP" dirty="0">
                <a:solidFill>
                  <a:schemeClr val="accent5">
                    <a:lumMod val="50000"/>
                  </a:schemeClr>
                </a:solidFill>
              </a:rPr>
              <a:t>PAC</a:t>
            </a:r>
            <a:r>
              <a:rPr lang="ja-JP" altLang="ja-JP" dirty="0">
                <a:solidFill>
                  <a:schemeClr val="accent5">
                    <a:lumMod val="50000"/>
                  </a:schemeClr>
                </a:solidFill>
              </a:rPr>
              <a:t>分析を行った</a:t>
            </a:r>
            <a:r>
              <a:rPr lang="ja-JP" altLang="ja-JP" dirty="0" smtClean="0">
                <a:solidFill>
                  <a:schemeClr val="accent5">
                    <a:lumMod val="50000"/>
                  </a:schemeClr>
                </a:solidFill>
              </a:rPr>
              <a:t>。</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レイプ支持態度尺度：　</a:t>
            </a:r>
            <a:r>
              <a:rPr lang="en-US" altLang="ja-JP" dirty="0" err="1" smtClean="0">
                <a:solidFill>
                  <a:schemeClr val="accent5">
                    <a:lumMod val="50000"/>
                  </a:schemeClr>
                </a:solidFill>
              </a:rPr>
              <a:t>Lottes</a:t>
            </a:r>
            <a:r>
              <a:rPr lang="en-US" altLang="ja-JP" dirty="0" smtClean="0">
                <a:solidFill>
                  <a:schemeClr val="accent5">
                    <a:lumMod val="50000"/>
                  </a:schemeClr>
                </a:solidFill>
              </a:rPr>
              <a:t> (1998) </a:t>
            </a:r>
            <a:r>
              <a:rPr lang="ja-JP" altLang="ja-JP" dirty="0" smtClean="0">
                <a:solidFill>
                  <a:schemeClr val="accent5">
                    <a:lumMod val="50000"/>
                  </a:schemeClr>
                </a:solidFill>
              </a:rPr>
              <a:t>の</a:t>
            </a:r>
            <a:r>
              <a:rPr lang="en-US" altLang="ja-JP" dirty="0" smtClean="0">
                <a:solidFill>
                  <a:schemeClr val="accent5">
                    <a:lumMod val="50000"/>
                  </a:schemeClr>
                </a:solidFill>
              </a:rPr>
              <a:t>Rape Supportive Attitude Scale</a:t>
            </a:r>
            <a:r>
              <a:rPr lang="ja-JP" altLang="ja-JP" dirty="0" smtClean="0">
                <a:solidFill>
                  <a:schemeClr val="accent5">
                    <a:lumMod val="50000"/>
                  </a:schemeClr>
                </a:solidFill>
              </a:rPr>
              <a:t>を翻訳および反訳して作成された翻訳版</a:t>
            </a:r>
            <a:r>
              <a:rPr lang="en-US" altLang="ja-JP" dirty="0" smtClean="0">
                <a:solidFill>
                  <a:schemeClr val="accent5">
                    <a:lumMod val="50000"/>
                  </a:schemeClr>
                </a:solidFill>
              </a:rPr>
              <a:t>Rape Supportive Attitude Scale (</a:t>
            </a:r>
            <a:r>
              <a:rPr lang="ja-JP" altLang="ja-JP" dirty="0" smtClean="0">
                <a:solidFill>
                  <a:schemeClr val="accent5">
                    <a:lumMod val="50000"/>
                  </a:schemeClr>
                </a:solidFill>
              </a:rPr>
              <a:t>片岡・堀内</a:t>
            </a:r>
            <a:r>
              <a:rPr lang="en-US" altLang="ja-JP" dirty="0" smtClean="0">
                <a:solidFill>
                  <a:schemeClr val="accent5">
                    <a:lumMod val="50000"/>
                  </a:schemeClr>
                </a:solidFill>
              </a:rPr>
              <a:t>, 2001) 17</a:t>
            </a:r>
            <a:r>
              <a:rPr lang="ja-JP" altLang="en-US" dirty="0" smtClean="0">
                <a:solidFill>
                  <a:schemeClr val="accent5">
                    <a:lumMod val="50000"/>
                  </a:schemeClr>
                </a:solidFill>
              </a:rPr>
              <a:t>項目　</a:t>
            </a:r>
            <a:endParaRPr lang="ja-JP" altLang="ja-JP" dirty="0">
              <a:solidFill>
                <a:schemeClr val="accent5">
                  <a:lumMod val="50000"/>
                </a:schemeClr>
              </a:solidFill>
            </a:endParaRPr>
          </a:p>
          <a:p>
            <a:endParaRPr kumimoji="1" lang="ja-JP" altLang="en-US"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chemeClr val="accent5">
                    <a:lumMod val="50000"/>
                  </a:schemeClr>
                </a:solidFill>
              </a:rPr>
              <a:t>方法（続き）</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412776"/>
            <a:ext cx="8229600" cy="5112568"/>
          </a:xfrm>
        </p:spPr>
        <p:txBody>
          <a:bodyPr>
            <a:normAutofit fontScale="92500" lnSpcReduction="20000"/>
          </a:bodyPr>
          <a:lstStyle/>
          <a:p>
            <a:pPr>
              <a:buNone/>
            </a:pPr>
            <a:r>
              <a:rPr lang="ja-JP" altLang="ja-JP" b="1" u="sng" dirty="0">
                <a:solidFill>
                  <a:schemeClr val="accent5">
                    <a:lumMod val="50000"/>
                  </a:schemeClr>
                </a:solidFill>
              </a:rPr>
              <a:t>実験手続き</a:t>
            </a:r>
            <a:r>
              <a:rPr lang="ja-JP" altLang="ja-JP" dirty="0">
                <a:solidFill>
                  <a:schemeClr val="accent5">
                    <a:lumMod val="50000"/>
                  </a:schemeClr>
                </a:solidFill>
              </a:rPr>
              <a:t>　はじめに実験内容についてのインフォームドコンセントを行い、調査協力に対する同意書と誓約書を取り交わした。</a:t>
            </a:r>
            <a:r>
              <a:rPr lang="ja-JP" altLang="ja-JP" dirty="0" smtClean="0">
                <a:solidFill>
                  <a:schemeClr val="accent5">
                    <a:lumMod val="50000"/>
                  </a:schemeClr>
                </a:solidFill>
              </a:rPr>
              <a:t>そ</a:t>
            </a:r>
            <a:r>
              <a:rPr lang="ja-JP" altLang="en-US" dirty="0" smtClean="0">
                <a:solidFill>
                  <a:schemeClr val="accent5">
                    <a:lumMod val="50000"/>
                  </a:schemeClr>
                </a:solidFill>
              </a:rPr>
              <a:t>の後、</a:t>
            </a:r>
            <a:r>
              <a:rPr lang="ja-JP" altLang="ja-JP" dirty="0" smtClean="0">
                <a:solidFill>
                  <a:schemeClr val="accent5">
                    <a:lumMod val="50000"/>
                  </a:schemeClr>
                </a:solidFill>
              </a:rPr>
              <a:t>内藤</a:t>
            </a:r>
            <a:r>
              <a:rPr lang="en-US" altLang="ja-JP" dirty="0" smtClean="0">
                <a:solidFill>
                  <a:schemeClr val="accent5">
                    <a:lumMod val="50000"/>
                  </a:schemeClr>
                </a:solidFill>
              </a:rPr>
              <a:t> </a:t>
            </a:r>
            <a:r>
              <a:rPr lang="en-US" altLang="ja-JP" dirty="0">
                <a:solidFill>
                  <a:schemeClr val="accent5">
                    <a:lumMod val="50000"/>
                  </a:schemeClr>
                </a:solidFill>
              </a:rPr>
              <a:t>(1997) </a:t>
            </a:r>
            <a:r>
              <a:rPr lang="ja-JP" altLang="ja-JP" dirty="0">
                <a:solidFill>
                  <a:schemeClr val="accent5">
                    <a:lumMod val="50000"/>
                  </a:schemeClr>
                </a:solidFill>
              </a:rPr>
              <a:t>の</a:t>
            </a:r>
            <a:r>
              <a:rPr lang="en-US" altLang="ja-JP" dirty="0">
                <a:solidFill>
                  <a:schemeClr val="accent5">
                    <a:lumMod val="50000"/>
                  </a:schemeClr>
                </a:solidFill>
              </a:rPr>
              <a:t>PAC</a:t>
            </a:r>
            <a:r>
              <a:rPr lang="ja-JP" altLang="ja-JP" dirty="0">
                <a:solidFill>
                  <a:schemeClr val="accent5">
                    <a:lumMod val="50000"/>
                  </a:schemeClr>
                </a:solidFill>
              </a:rPr>
              <a:t>分析の実施手順にしたがい分析を行った</a:t>
            </a:r>
            <a:r>
              <a:rPr lang="ja-JP" altLang="ja-JP" dirty="0" smtClean="0">
                <a:solidFill>
                  <a:schemeClr val="accent5">
                    <a:lumMod val="50000"/>
                  </a:schemeClr>
                </a:solidFill>
              </a:rPr>
              <a:t>。</a:t>
            </a:r>
            <a:endParaRPr lang="en-US" altLang="ja-JP" dirty="0" smtClean="0">
              <a:solidFill>
                <a:schemeClr val="accent5">
                  <a:lumMod val="50000"/>
                </a:schemeClr>
              </a:solidFill>
            </a:endParaRPr>
          </a:p>
          <a:p>
            <a:pPr>
              <a:buNone/>
            </a:pPr>
            <a:r>
              <a:rPr lang="ja-JP" altLang="ja-JP" b="1" u="sng" dirty="0" smtClean="0">
                <a:solidFill>
                  <a:schemeClr val="accent5">
                    <a:lumMod val="50000"/>
                  </a:schemeClr>
                </a:solidFill>
              </a:rPr>
              <a:t>連想刺激</a:t>
            </a:r>
            <a:r>
              <a:rPr lang="ja-JP" altLang="en-US" dirty="0">
                <a:solidFill>
                  <a:schemeClr val="accent5">
                    <a:lumMod val="50000"/>
                  </a:schemeClr>
                </a:solidFill>
              </a:rPr>
              <a:t>　</a:t>
            </a:r>
            <a:r>
              <a:rPr lang="ja-JP" altLang="ja-JP" dirty="0" smtClean="0">
                <a:solidFill>
                  <a:schemeClr val="accent5">
                    <a:lumMod val="50000"/>
                  </a:schemeClr>
                </a:solidFill>
              </a:rPr>
              <a:t>「</a:t>
            </a:r>
            <a:r>
              <a:rPr lang="ja-JP" altLang="ja-JP" dirty="0">
                <a:solidFill>
                  <a:schemeClr val="accent5">
                    <a:lumMod val="50000"/>
                  </a:schemeClr>
                </a:solidFill>
              </a:rPr>
              <a:t>デートしている相手の男性にレイプされたとき、女性はどんなふうに感じるでしょう。どんなことを考え、どんなふうに行動するでしょうか。その直後、しばらく時間が経過したとき、さらにかなり時間が経過したときにどのように変化していくでしょうか。頭に浮かんだイメージや言葉を思い浮かんだ順に番号を付けてカードに記入してください」と教示した。</a:t>
            </a:r>
          </a:p>
          <a:p>
            <a:endParaRPr kumimoji="1" lang="ja-JP" altLang="en-US"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706090"/>
          </a:xfrm>
        </p:spPr>
        <p:txBody>
          <a:bodyPr>
            <a:normAutofit fontScale="90000"/>
          </a:bodyPr>
          <a:lstStyle/>
          <a:p>
            <a:r>
              <a:rPr lang="ja-JP" altLang="en-US" b="1" dirty="0">
                <a:solidFill>
                  <a:schemeClr val="accent5">
                    <a:lumMod val="50000"/>
                  </a:schemeClr>
                </a:solidFill>
              </a:rPr>
              <a:t>結果：</a:t>
            </a:r>
            <a:r>
              <a:rPr lang="en-US" altLang="ja-JP" b="1" dirty="0">
                <a:solidFill>
                  <a:schemeClr val="accent5">
                    <a:lumMod val="50000"/>
                  </a:schemeClr>
                </a:solidFill>
              </a:rPr>
              <a:t>PAC</a:t>
            </a:r>
            <a:r>
              <a:rPr lang="ja-JP" altLang="en-US" b="1" dirty="0">
                <a:solidFill>
                  <a:schemeClr val="accent5">
                    <a:lumMod val="50000"/>
                  </a:schemeClr>
                </a:solidFill>
              </a:rPr>
              <a:t>分析（第１回）</a:t>
            </a:r>
            <a:endParaRPr kumimoji="1" lang="ja-JP" altLang="en-US" b="1" dirty="0">
              <a:solidFill>
                <a:schemeClr val="accent5">
                  <a:lumMod val="50000"/>
                </a:schemeClr>
              </a:solidFill>
            </a:endParaRPr>
          </a:p>
        </p:txBody>
      </p:sp>
      <p:pic>
        <p:nvPicPr>
          <p:cNvPr id="2050" name="Picture 2"/>
          <p:cNvPicPr>
            <a:picLocks noChangeAspect="1" noChangeArrowheads="1"/>
          </p:cNvPicPr>
          <p:nvPr/>
        </p:nvPicPr>
        <p:blipFill>
          <a:blip r:embed="rId2" cstate="print"/>
          <a:srcRect/>
          <a:stretch>
            <a:fillRect/>
          </a:stretch>
        </p:blipFill>
        <p:spPr bwMode="auto">
          <a:xfrm>
            <a:off x="395536" y="620688"/>
            <a:ext cx="8424936" cy="5571243"/>
          </a:xfrm>
          <a:prstGeom prst="rect">
            <a:avLst/>
          </a:prstGeom>
          <a:noFill/>
          <a:ln w="9525">
            <a:noFill/>
            <a:miter lim="800000"/>
            <a:headEnd/>
            <a:tailEnd/>
          </a:ln>
          <a:effectLst/>
        </p:spPr>
      </p:pic>
      <p:sp>
        <p:nvSpPr>
          <p:cNvPr id="5" name="正方形/長方形 4"/>
          <p:cNvSpPr/>
          <p:nvPr/>
        </p:nvSpPr>
        <p:spPr>
          <a:xfrm>
            <a:off x="2411760" y="6309320"/>
            <a:ext cx="4388509" cy="369332"/>
          </a:xfrm>
          <a:prstGeom prst="rect">
            <a:avLst/>
          </a:prstGeom>
        </p:spPr>
        <p:txBody>
          <a:bodyPr wrap="none">
            <a:spAutoFit/>
          </a:bodyPr>
          <a:lstStyle/>
          <a:p>
            <a:r>
              <a:rPr lang="en-US" altLang="ja-JP" dirty="0"/>
              <a:t>Figure </a:t>
            </a:r>
            <a:r>
              <a:rPr lang="en-US" altLang="ja-JP" dirty="0" smtClean="0"/>
              <a:t>1</a:t>
            </a:r>
            <a:r>
              <a:rPr lang="ja-JP" altLang="ja-JP" dirty="0"/>
              <a:t>　</a:t>
            </a:r>
            <a:r>
              <a:rPr lang="en-US" altLang="ja-JP" dirty="0"/>
              <a:t>PAC</a:t>
            </a:r>
            <a:r>
              <a:rPr lang="ja-JP" altLang="ja-JP" dirty="0"/>
              <a:t>分析（第</a:t>
            </a:r>
            <a:r>
              <a:rPr lang="en-US" altLang="ja-JP" dirty="0"/>
              <a:t>1</a:t>
            </a:r>
            <a:r>
              <a:rPr lang="ja-JP" altLang="ja-JP" dirty="0"/>
              <a:t>回）のクラスター構造</a:t>
            </a:r>
          </a:p>
        </p:txBody>
      </p:sp>
      <p:sp>
        <p:nvSpPr>
          <p:cNvPr id="7" name="角丸四角形 6"/>
          <p:cNvSpPr/>
          <p:nvPr/>
        </p:nvSpPr>
        <p:spPr>
          <a:xfrm>
            <a:off x="251520" y="1196752"/>
            <a:ext cx="6192688" cy="2736304"/>
          </a:xfrm>
          <a:prstGeom prst="roundRect">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51520" y="3861048"/>
            <a:ext cx="6336704" cy="1296144"/>
          </a:xfrm>
          <a:prstGeom prst="roundRect">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 8"/>
          <p:cNvSpPr>
            <a:spLocks noGrp="1"/>
          </p:cNvSpPr>
          <p:nvPr>
            <p:ph type="sldNum" sz="quarter" idx="12"/>
          </p:nvPr>
        </p:nvSpPr>
        <p:spPr/>
        <p:txBody>
          <a:bodyPr/>
          <a:lstStyle/>
          <a:p>
            <a:fld id="{F51FBC09-46FA-4602-9728-A8D5D983F9B1}" type="slidenum">
              <a:rPr kumimoji="1" lang="ja-JP" altLang="en-US" smtClean="0"/>
              <a:pPr/>
              <a:t>12</a:t>
            </a:fld>
            <a:endParaRPr kumimoji="1" lang="ja-JP" altLang="en-US"/>
          </a:p>
        </p:txBody>
      </p:sp>
      <p:sp>
        <p:nvSpPr>
          <p:cNvPr id="10" name="テキスト ボックス 9"/>
          <p:cNvSpPr txBox="1"/>
          <p:nvPr/>
        </p:nvSpPr>
        <p:spPr>
          <a:xfrm>
            <a:off x="4283968" y="1700808"/>
            <a:ext cx="2736304" cy="338554"/>
          </a:xfrm>
          <a:prstGeom prst="rect">
            <a:avLst/>
          </a:prstGeom>
          <a:noFill/>
        </p:spPr>
        <p:txBody>
          <a:bodyPr wrap="square" rtlCol="0">
            <a:spAutoFit/>
          </a:bodyPr>
          <a:lstStyle/>
          <a:p>
            <a:r>
              <a:rPr lang="ja-JP" altLang="ja-JP" sz="1600" dirty="0" smtClean="0">
                <a:solidFill>
                  <a:schemeClr val="accent6">
                    <a:lumMod val="75000"/>
                  </a:schemeClr>
                </a:solidFill>
              </a:rPr>
              <a:t>【</a:t>
            </a:r>
            <a:r>
              <a:rPr lang="ja-JP" altLang="en-US" sz="1600" dirty="0" smtClean="0">
                <a:solidFill>
                  <a:schemeClr val="accent6">
                    <a:lumMod val="75000"/>
                  </a:schemeClr>
                </a:solidFill>
              </a:rPr>
              <a:t>こころの傷つき</a:t>
            </a:r>
            <a:r>
              <a:rPr lang="ja-JP" altLang="ja-JP" sz="1600" dirty="0" smtClean="0">
                <a:solidFill>
                  <a:schemeClr val="accent6">
                    <a:lumMod val="75000"/>
                  </a:schemeClr>
                </a:solidFill>
              </a:rPr>
              <a:t>】</a:t>
            </a:r>
            <a:endParaRPr kumimoji="1" lang="ja-JP" altLang="en-US" sz="1600" dirty="0">
              <a:solidFill>
                <a:schemeClr val="accent6">
                  <a:lumMod val="75000"/>
                </a:schemeClr>
              </a:solidFill>
            </a:endParaRPr>
          </a:p>
        </p:txBody>
      </p:sp>
      <p:sp>
        <p:nvSpPr>
          <p:cNvPr id="11" name="正方形/長方形 10"/>
          <p:cNvSpPr/>
          <p:nvPr/>
        </p:nvSpPr>
        <p:spPr>
          <a:xfrm>
            <a:off x="6444208" y="1628800"/>
            <a:ext cx="2232248" cy="1015663"/>
          </a:xfrm>
          <a:prstGeom prst="rect">
            <a:avLst/>
          </a:prstGeom>
          <a:solidFill>
            <a:schemeClr val="accent6">
              <a:lumMod val="40000"/>
              <a:lumOff val="60000"/>
            </a:schemeClr>
          </a:solidFill>
          <a:ln>
            <a:solidFill>
              <a:schemeClr val="accent6">
                <a:lumMod val="75000"/>
              </a:schemeClr>
            </a:solidFill>
          </a:ln>
        </p:spPr>
        <p:txBody>
          <a:bodyPr wrap="square">
            <a:spAutoFit/>
          </a:bodyPr>
          <a:lstStyle/>
          <a:p>
            <a:pPr algn="ctr"/>
            <a:r>
              <a:rPr lang="en-US" altLang="ja-JP" sz="2000" dirty="0" smtClean="0"/>
              <a:t>CL:1</a:t>
            </a:r>
          </a:p>
          <a:p>
            <a:pPr algn="ctr"/>
            <a:r>
              <a:rPr lang="ja-JP" altLang="ja-JP" sz="2000" dirty="0" smtClean="0"/>
              <a:t>被害後の気持ちを一人で抱え込む</a:t>
            </a:r>
            <a:endParaRPr lang="ja-JP" altLang="en-US" sz="2000" dirty="0"/>
          </a:p>
        </p:txBody>
      </p:sp>
      <p:sp>
        <p:nvSpPr>
          <p:cNvPr id="12" name="テキスト ボックス 11"/>
          <p:cNvSpPr txBox="1"/>
          <p:nvPr/>
        </p:nvSpPr>
        <p:spPr>
          <a:xfrm>
            <a:off x="4355976" y="2708920"/>
            <a:ext cx="792088" cy="338554"/>
          </a:xfrm>
          <a:prstGeom prst="rect">
            <a:avLst/>
          </a:prstGeom>
          <a:noFill/>
        </p:spPr>
        <p:txBody>
          <a:bodyPr wrap="square" rtlCol="0">
            <a:spAutoFit/>
          </a:bodyPr>
          <a:lstStyle/>
          <a:p>
            <a:r>
              <a:rPr lang="ja-JP" altLang="ja-JP" sz="1600" dirty="0" smtClean="0">
                <a:solidFill>
                  <a:schemeClr val="accent6">
                    <a:lumMod val="75000"/>
                  </a:schemeClr>
                </a:solidFill>
              </a:rPr>
              <a:t>【</a:t>
            </a:r>
            <a:r>
              <a:rPr lang="ja-JP" altLang="en-US" sz="1600" dirty="0" smtClean="0">
                <a:solidFill>
                  <a:schemeClr val="accent6">
                    <a:lumMod val="75000"/>
                  </a:schemeClr>
                </a:solidFill>
              </a:rPr>
              <a:t>怒り</a:t>
            </a:r>
            <a:r>
              <a:rPr lang="ja-JP" altLang="ja-JP" sz="1600" dirty="0" smtClean="0">
                <a:solidFill>
                  <a:schemeClr val="accent6">
                    <a:lumMod val="75000"/>
                  </a:schemeClr>
                </a:solidFill>
              </a:rPr>
              <a:t>】</a:t>
            </a:r>
            <a:endParaRPr kumimoji="1" lang="ja-JP" altLang="en-US" sz="1600" dirty="0">
              <a:solidFill>
                <a:schemeClr val="accent6">
                  <a:lumMod val="75000"/>
                </a:schemeClr>
              </a:solidFill>
            </a:endParaRPr>
          </a:p>
        </p:txBody>
      </p:sp>
      <p:sp>
        <p:nvSpPr>
          <p:cNvPr id="13" name="テキスト ボックス 12"/>
          <p:cNvSpPr txBox="1"/>
          <p:nvPr/>
        </p:nvSpPr>
        <p:spPr>
          <a:xfrm>
            <a:off x="4499992" y="3429000"/>
            <a:ext cx="648072" cy="338554"/>
          </a:xfrm>
          <a:prstGeom prst="rect">
            <a:avLst/>
          </a:prstGeom>
          <a:noFill/>
        </p:spPr>
        <p:txBody>
          <a:bodyPr wrap="square" rtlCol="0">
            <a:spAutoFit/>
          </a:bodyPr>
          <a:lstStyle/>
          <a:p>
            <a:r>
              <a:rPr lang="ja-JP" altLang="ja-JP" sz="1600" dirty="0" smtClean="0">
                <a:solidFill>
                  <a:schemeClr val="accent6">
                    <a:lumMod val="75000"/>
                  </a:schemeClr>
                </a:solidFill>
              </a:rPr>
              <a:t>【</a:t>
            </a:r>
            <a:r>
              <a:rPr lang="ja-JP" altLang="en-US" sz="1600" dirty="0" smtClean="0">
                <a:solidFill>
                  <a:schemeClr val="accent6">
                    <a:lumMod val="75000"/>
                  </a:schemeClr>
                </a:solidFill>
              </a:rPr>
              <a:t>死</a:t>
            </a:r>
            <a:r>
              <a:rPr lang="ja-JP" altLang="ja-JP" sz="1600" dirty="0" smtClean="0">
                <a:solidFill>
                  <a:schemeClr val="accent6">
                    <a:lumMod val="75000"/>
                  </a:schemeClr>
                </a:solidFill>
              </a:rPr>
              <a:t>】</a:t>
            </a:r>
            <a:endParaRPr kumimoji="1" lang="ja-JP" altLang="en-US" sz="1600" dirty="0">
              <a:solidFill>
                <a:schemeClr val="accent6">
                  <a:lumMod val="75000"/>
                </a:schemeClr>
              </a:solidFill>
            </a:endParaRPr>
          </a:p>
        </p:txBody>
      </p:sp>
      <p:sp>
        <p:nvSpPr>
          <p:cNvPr id="14" name="正方形/長方形 13"/>
          <p:cNvSpPr/>
          <p:nvPr/>
        </p:nvSpPr>
        <p:spPr>
          <a:xfrm>
            <a:off x="6588224" y="4005064"/>
            <a:ext cx="2232248" cy="1015663"/>
          </a:xfrm>
          <a:prstGeom prst="rect">
            <a:avLst/>
          </a:prstGeom>
          <a:solidFill>
            <a:schemeClr val="accent6">
              <a:lumMod val="40000"/>
              <a:lumOff val="60000"/>
            </a:schemeClr>
          </a:solidFill>
          <a:ln>
            <a:solidFill>
              <a:schemeClr val="accent6">
                <a:lumMod val="75000"/>
              </a:schemeClr>
            </a:solidFill>
          </a:ln>
        </p:spPr>
        <p:txBody>
          <a:bodyPr wrap="square">
            <a:spAutoFit/>
          </a:bodyPr>
          <a:lstStyle/>
          <a:p>
            <a:pPr algn="ctr"/>
            <a:r>
              <a:rPr lang="en-US" altLang="ja-JP" sz="2000" dirty="0" smtClean="0"/>
              <a:t>CL:2</a:t>
            </a:r>
          </a:p>
          <a:p>
            <a:pPr algn="ctr"/>
            <a:r>
              <a:rPr lang="ja-JP" altLang="ja-JP" sz="2000" dirty="0" smtClean="0"/>
              <a:t>日常の人間関係に生じる困難</a:t>
            </a:r>
            <a:endParaRPr lang="ja-JP" altLang="en-US" sz="2000" dirty="0"/>
          </a:p>
        </p:txBody>
      </p:sp>
      <p:sp>
        <p:nvSpPr>
          <p:cNvPr id="15" name="正方形/長方形 14"/>
          <p:cNvSpPr/>
          <p:nvPr/>
        </p:nvSpPr>
        <p:spPr>
          <a:xfrm>
            <a:off x="6588224" y="5301208"/>
            <a:ext cx="2232248" cy="707886"/>
          </a:xfrm>
          <a:prstGeom prst="rect">
            <a:avLst/>
          </a:prstGeom>
          <a:solidFill>
            <a:schemeClr val="accent6">
              <a:lumMod val="40000"/>
              <a:lumOff val="60000"/>
            </a:schemeClr>
          </a:solidFill>
          <a:ln>
            <a:solidFill>
              <a:schemeClr val="accent6">
                <a:lumMod val="75000"/>
              </a:schemeClr>
            </a:solidFill>
          </a:ln>
        </p:spPr>
        <p:txBody>
          <a:bodyPr wrap="square">
            <a:spAutoFit/>
          </a:bodyPr>
          <a:lstStyle/>
          <a:p>
            <a:pPr algn="ctr"/>
            <a:r>
              <a:rPr lang="en-US" altLang="ja-JP" sz="2000" dirty="0" smtClean="0"/>
              <a:t>CL:3</a:t>
            </a:r>
          </a:p>
          <a:p>
            <a:pPr algn="ctr"/>
            <a:r>
              <a:rPr lang="ja-JP" altLang="en-US" sz="2000" dirty="0" smtClean="0"/>
              <a:t>失望</a:t>
            </a:r>
            <a:endParaRPr lang="ja-JP" altLang="en-US" sz="2000" dirty="0"/>
          </a:p>
        </p:txBody>
      </p:sp>
      <p:sp>
        <p:nvSpPr>
          <p:cNvPr id="16" name="角丸四角形 15"/>
          <p:cNvSpPr/>
          <p:nvPr/>
        </p:nvSpPr>
        <p:spPr>
          <a:xfrm>
            <a:off x="251520" y="5085184"/>
            <a:ext cx="6336704" cy="1088504"/>
          </a:xfrm>
          <a:prstGeom prst="roundRect">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716016" y="4653136"/>
            <a:ext cx="2736304" cy="338554"/>
          </a:xfrm>
          <a:prstGeom prst="rect">
            <a:avLst/>
          </a:prstGeom>
          <a:noFill/>
        </p:spPr>
        <p:txBody>
          <a:bodyPr wrap="square" rtlCol="0">
            <a:spAutoFit/>
          </a:bodyPr>
          <a:lstStyle/>
          <a:p>
            <a:r>
              <a:rPr lang="ja-JP" altLang="ja-JP" sz="1600" dirty="0" smtClean="0">
                <a:solidFill>
                  <a:schemeClr val="accent6">
                    <a:lumMod val="75000"/>
                  </a:schemeClr>
                </a:solidFill>
              </a:rPr>
              <a:t>【人間関係が苦痛】</a:t>
            </a:r>
            <a:endParaRPr kumimoji="1" lang="ja-JP" altLang="en-US" sz="1600" dirty="0">
              <a:solidFill>
                <a:schemeClr val="accent6">
                  <a:lumMod val="75000"/>
                </a:schemeClr>
              </a:solidFill>
            </a:endParaRPr>
          </a:p>
        </p:txBody>
      </p:sp>
      <p:sp>
        <p:nvSpPr>
          <p:cNvPr id="18" name="テキスト ボックス 17"/>
          <p:cNvSpPr txBox="1"/>
          <p:nvPr/>
        </p:nvSpPr>
        <p:spPr>
          <a:xfrm>
            <a:off x="4139952" y="4005064"/>
            <a:ext cx="2736304" cy="338554"/>
          </a:xfrm>
          <a:prstGeom prst="rect">
            <a:avLst/>
          </a:prstGeom>
          <a:noFill/>
        </p:spPr>
        <p:txBody>
          <a:bodyPr wrap="square" rtlCol="0">
            <a:spAutoFit/>
          </a:bodyPr>
          <a:lstStyle/>
          <a:p>
            <a:r>
              <a:rPr lang="ja-JP" altLang="ja-JP" sz="1600" dirty="0" smtClean="0">
                <a:solidFill>
                  <a:schemeClr val="accent6">
                    <a:lumMod val="75000"/>
                  </a:schemeClr>
                </a:solidFill>
              </a:rPr>
              <a:t>【人間関係の回避】</a:t>
            </a:r>
            <a:endParaRPr kumimoji="1" lang="ja-JP" altLang="en-US" sz="16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solidFill>
                  <a:schemeClr val="accent5">
                    <a:lumMod val="50000"/>
                  </a:schemeClr>
                </a:solidFill>
              </a:rPr>
              <a:t>結果：</a:t>
            </a:r>
            <a:r>
              <a:rPr lang="en-US" altLang="ja-JP" b="1" dirty="0" smtClean="0">
                <a:solidFill>
                  <a:schemeClr val="accent5">
                    <a:lumMod val="50000"/>
                  </a:schemeClr>
                </a:solidFill>
              </a:rPr>
              <a:t>PAC</a:t>
            </a:r>
            <a:r>
              <a:rPr lang="ja-JP" altLang="en-US" b="1" dirty="0" smtClean="0">
                <a:solidFill>
                  <a:schemeClr val="accent5">
                    <a:lumMod val="50000"/>
                  </a:schemeClr>
                </a:solidFill>
              </a:rPr>
              <a:t>分析（第１回）</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600200"/>
            <a:ext cx="8229600" cy="4853136"/>
          </a:xfrm>
        </p:spPr>
        <p:txBody>
          <a:bodyPr>
            <a:normAutofit/>
          </a:bodyPr>
          <a:lstStyle/>
          <a:p>
            <a:r>
              <a:rPr lang="ja-JP" altLang="ja-JP" dirty="0" smtClean="0">
                <a:solidFill>
                  <a:schemeClr val="accent5">
                    <a:lumMod val="50000"/>
                  </a:schemeClr>
                </a:solidFill>
              </a:rPr>
              <a:t>反応語は</a:t>
            </a:r>
            <a:r>
              <a:rPr lang="en-US" altLang="ja-JP" dirty="0" smtClean="0">
                <a:solidFill>
                  <a:schemeClr val="accent5">
                    <a:lumMod val="50000"/>
                  </a:schemeClr>
                </a:solidFill>
              </a:rPr>
              <a:t>23</a:t>
            </a:r>
            <a:r>
              <a:rPr lang="ja-JP" altLang="ja-JP" dirty="0" smtClean="0">
                <a:solidFill>
                  <a:schemeClr val="accent5">
                    <a:lumMod val="50000"/>
                  </a:schemeClr>
                </a:solidFill>
              </a:rPr>
              <a:t>項目であり、肯定的イメージは</a:t>
            </a:r>
            <a:r>
              <a:rPr lang="en-US" altLang="ja-JP" dirty="0" smtClean="0">
                <a:solidFill>
                  <a:schemeClr val="accent5">
                    <a:lumMod val="50000"/>
                  </a:schemeClr>
                </a:solidFill>
              </a:rPr>
              <a:t>6</a:t>
            </a:r>
            <a:r>
              <a:rPr lang="ja-JP" altLang="ja-JP" dirty="0" smtClean="0">
                <a:solidFill>
                  <a:schemeClr val="accent5">
                    <a:lumMod val="50000"/>
                  </a:schemeClr>
                </a:solidFill>
              </a:rPr>
              <a:t>個、否定的イメージは</a:t>
            </a:r>
            <a:r>
              <a:rPr lang="en-US" altLang="ja-JP" dirty="0" smtClean="0">
                <a:solidFill>
                  <a:schemeClr val="accent5">
                    <a:lumMod val="50000"/>
                  </a:schemeClr>
                </a:solidFill>
              </a:rPr>
              <a:t>11</a:t>
            </a:r>
            <a:r>
              <a:rPr lang="ja-JP" altLang="ja-JP" dirty="0" smtClean="0">
                <a:solidFill>
                  <a:schemeClr val="accent5">
                    <a:lumMod val="50000"/>
                  </a:schemeClr>
                </a:solidFill>
              </a:rPr>
              <a:t>個、中立的イメージは</a:t>
            </a:r>
            <a:r>
              <a:rPr lang="en-US" altLang="ja-JP" dirty="0" smtClean="0">
                <a:solidFill>
                  <a:schemeClr val="accent5">
                    <a:lumMod val="50000"/>
                  </a:schemeClr>
                </a:solidFill>
              </a:rPr>
              <a:t>6</a:t>
            </a:r>
            <a:r>
              <a:rPr lang="ja-JP" altLang="ja-JP" dirty="0" smtClean="0">
                <a:solidFill>
                  <a:schemeClr val="accent5">
                    <a:lumMod val="50000"/>
                  </a:schemeClr>
                </a:solidFill>
              </a:rPr>
              <a:t>個であった。クラスター分析の結果から、大きく</a:t>
            </a:r>
            <a:r>
              <a:rPr lang="en-US" altLang="ja-JP" dirty="0" smtClean="0">
                <a:solidFill>
                  <a:schemeClr val="accent5">
                    <a:lumMod val="50000"/>
                  </a:schemeClr>
                </a:solidFill>
              </a:rPr>
              <a:t>3</a:t>
            </a:r>
            <a:r>
              <a:rPr lang="ja-JP" altLang="ja-JP" dirty="0" err="1" smtClean="0">
                <a:solidFill>
                  <a:schemeClr val="accent5">
                    <a:lumMod val="50000"/>
                  </a:schemeClr>
                </a:solidFill>
              </a:rPr>
              <a:t>つの</a:t>
            </a:r>
            <a:r>
              <a:rPr lang="ja-JP" altLang="ja-JP" dirty="0" smtClean="0">
                <a:solidFill>
                  <a:schemeClr val="accent5">
                    <a:lumMod val="50000"/>
                  </a:schemeClr>
                </a:solidFill>
              </a:rPr>
              <a:t>クラスター構造が見出せた</a:t>
            </a:r>
            <a:r>
              <a:rPr lang="ja-JP" altLang="en-US" dirty="0" smtClean="0">
                <a:solidFill>
                  <a:schemeClr val="accent5">
                    <a:lumMod val="50000"/>
                  </a:schemeClr>
                </a:solidFill>
              </a:rPr>
              <a:t>。</a:t>
            </a:r>
            <a:endParaRPr lang="en-US" altLang="ja-JP" dirty="0" smtClean="0">
              <a:solidFill>
                <a:schemeClr val="accent5">
                  <a:lumMod val="50000"/>
                </a:schemeClr>
              </a:solidFill>
            </a:endParaRPr>
          </a:p>
          <a:p>
            <a:r>
              <a:rPr lang="ja-JP" altLang="ja-JP" dirty="0" smtClean="0">
                <a:solidFill>
                  <a:schemeClr val="accent5">
                    <a:lumMod val="50000"/>
                  </a:schemeClr>
                </a:solidFill>
              </a:rPr>
              <a:t>デートレイプ被害者のイメージは、ひとりで苦しい気持ちを抱え、周囲の人間関係を継続することにも困難が生じ、やがて孤立していき、未来に向けて解決策や資源が見つけられない状態、【失望】に集約されてい</a:t>
            </a:r>
            <a:r>
              <a:rPr lang="ja-JP" altLang="en-US" dirty="0" smtClean="0">
                <a:solidFill>
                  <a:schemeClr val="accent5">
                    <a:lumMod val="50000"/>
                  </a:schemeClr>
                </a:solidFill>
              </a:rPr>
              <a:t>た</a:t>
            </a:r>
            <a:r>
              <a:rPr lang="ja-JP" altLang="ja-JP" dirty="0" smtClean="0">
                <a:solidFill>
                  <a:schemeClr val="accent5">
                    <a:lumMod val="50000"/>
                  </a:schemeClr>
                </a:solidFill>
              </a:rPr>
              <a:t>。</a:t>
            </a:r>
          </a:p>
          <a:p>
            <a:endParaRPr kumimoji="1" lang="ja-JP" altLang="en-US" dirty="0">
              <a:solidFill>
                <a:schemeClr val="accent5">
                  <a:lumMod val="50000"/>
                </a:schemeClr>
              </a:solidFill>
            </a:endParaRPr>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06090"/>
          </a:xfrm>
        </p:spPr>
        <p:txBody>
          <a:bodyPr>
            <a:normAutofit fontScale="90000"/>
          </a:bodyPr>
          <a:lstStyle/>
          <a:p>
            <a:r>
              <a:rPr lang="ja-JP" altLang="en-US" b="1" dirty="0" smtClean="0">
                <a:solidFill>
                  <a:schemeClr val="accent5">
                    <a:lumMod val="50000"/>
                  </a:schemeClr>
                </a:solidFill>
              </a:rPr>
              <a:t>結果：</a:t>
            </a:r>
            <a:r>
              <a:rPr lang="en-US" altLang="ja-JP" b="1" dirty="0" smtClean="0">
                <a:solidFill>
                  <a:schemeClr val="accent5">
                    <a:lumMod val="50000"/>
                  </a:schemeClr>
                </a:solidFill>
              </a:rPr>
              <a:t>PAC</a:t>
            </a:r>
            <a:r>
              <a:rPr lang="ja-JP" altLang="en-US" b="1" dirty="0" smtClean="0">
                <a:solidFill>
                  <a:schemeClr val="accent5">
                    <a:lumMod val="50000"/>
                  </a:schemeClr>
                </a:solidFill>
              </a:rPr>
              <a:t>分析（第</a:t>
            </a:r>
            <a:r>
              <a:rPr lang="en-US" altLang="ja-JP" b="1" dirty="0" smtClean="0">
                <a:solidFill>
                  <a:schemeClr val="accent5">
                    <a:lumMod val="50000"/>
                  </a:schemeClr>
                </a:solidFill>
              </a:rPr>
              <a:t>2</a:t>
            </a:r>
            <a:r>
              <a:rPr lang="ja-JP" altLang="en-US" b="1" dirty="0" smtClean="0">
                <a:solidFill>
                  <a:schemeClr val="accent5">
                    <a:lumMod val="50000"/>
                  </a:schemeClr>
                </a:solidFill>
              </a:rPr>
              <a:t>回）</a:t>
            </a:r>
            <a:endParaRPr kumimoji="1" lang="ja-JP" altLang="en-US" b="1" dirty="0">
              <a:solidFill>
                <a:schemeClr val="accent5">
                  <a:lumMod val="50000"/>
                </a:schemeClr>
              </a:solidFill>
            </a:endParaRPr>
          </a:p>
        </p:txBody>
      </p:sp>
      <p:pic>
        <p:nvPicPr>
          <p:cNvPr id="4098" name="Picture 2"/>
          <p:cNvPicPr>
            <a:picLocks noChangeAspect="1" noChangeArrowheads="1"/>
          </p:cNvPicPr>
          <p:nvPr/>
        </p:nvPicPr>
        <p:blipFill>
          <a:blip r:embed="rId2" cstate="print"/>
          <a:srcRect/>
          <a:stretch>
            <a:fillRect/>
          </a:stretch>
        </p:blipFill>
        <p:spPr bwMode="auto">
          <a:xfrm>
            <a:off x="539552" y="908720"/>
            <a:ext cx="8244408" cy="5328592"/>
          </a:xfrm>
          <a:prstGeom prst="rect">
            <a:avLst/>
          </a:prstGeom>
          <a:noFill/>
          <a:ln w="9525">
            <a:noFill/>
            <a:miter lim="800000"/>
            <a:headEnd/>
            <a:tailEnd/>
          </a:ln>
          <a:effectLst/>
        </p:spPr>
      </p:pic>
      <p:sp>
        <p:nvSpPr>
          <p:cNvPr id="5" name="正方形/長方形 4"/>
          <p:cNvSpPr/>
          <p:nvPr/>
        </p:nvSpPr>
        <p:spPr>
          <a:xfrm>
            <a:off x="2627784" y="6309320"/>
            <a:ext cx="4287520" cy="369332"/>
          </a:xfrm>
          <a:prstGeom prst="rect">
            <a:avLst/>
          </a:prstGeom>
        </p:spPr>
        <p:txBody>
          <a:bodyPr wrap="none">
            <a:spAutoFit/>
          </a:bodyPr>
          <a:lstStyle/>
          <a:p>
            <a:r>
              <a:rPr lang="en-US" altLang="ja-JP" dirty="0"/>
              <a:t>Figure </a:t>
            </a:r>
            <a:r>
              <a:rPr lang="en-US" altLang="ja-JP" dirty="0" smtClean="0"/>
              <a:t>2 </a:t>
            </a:r>
            <a:r>
              <a:rPr lang="en-US" altLang="ja-JP" dirty="0"/>
              <a:t>PAC</a:t>
            </a:r>
            <a:r>
              <a:rPr lang="ja-JP" altLang="ja-JP" dirty="0"/>
              <a:t>分析（第</a:t>
            </a:r>
            <a:r>
              <a:rPr lang="en-US" altLang="ja-JP" dirty="0"/>
              <a:t>2</a:t>
            </a:r>
            <a:r>
              <a:rPr lang="ja-JP" altLang="ja-JP" dirty="0"/>
              <a:t>回）のクラスター構造</a:t>
            </a:r>
          </a:p>
        </p:txBody>
      </p:sp>
      <p:sp>
        <p:nvSpPr>
          <p:cNvPr id="6" name="スライド番号プレースホルダ 5"/>
          <p:cNvSpPr>
            <a:spLocks noGrp="1"/>
          </p:cNvSpPr>
          <p:nvPr>
            <p:ph type="sldNum" sz="quarter" idx="12"/>
          </p:nvPr>
        </p:nvSpPr>
        <p:spPr/>
        <p:txBody>
          <a:bodyPr/>
          <a:lstStyle/>
          <a:p>
            <a:fld id="{F51FBC09-46FA-4602-9728-A8D5D983F9B1}" type="slidenum">
              <a:rPr kumimoji="1" lang="ja-JP" altLang="en-US" smtClean="0"/>
              <a:pPr/>
              <a:t>14</a:t>
            </a:fld>
            <a:endParaRPr kumimoji="1" lang="ja-JP" altLang="en-US"/>
          </a:p>
        </p:txBody>
      </p:sp>
      <p:sp>
        <p:nvSpPr>
          <p:cNvPr id="7" name="角丸四角形 6"/>
          <p:cNvSpPr/>
          <p:nvPr/>
        </p:nvSpPr>
        <p:spPr>
          <a:xfrm>
            <a:off x="467544" y="1340768"/>
            <a:ext cx="6192688" cy="1296144"/>
          </a:xfrm>
          <a:prstGeom prst="roundRect">
            <a:avLst/>
          </a:prstGeom>
          <a:no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67544" y="2564904"/>
            <a:ext cx="6192688" cy="2952328"/>
          </a:xfrm>
          <a:prstGeom prst="roundRect">
            <a:avLst/>
          </a:prstGeom>
          <a:no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67544" y="5517232"/>
            <a:ext cx="6192688" cy="720080"/>
          </a:xfrm>
          <a:prstGeom prst="roundRect">
            <a:avLst/>
          </a:prstGeom>
          <a:no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660232" y="1556792"/>
            <a:ext cx="1872208" cy="646331"/>
          </a:xfrm>
          <a:prstGeom prst="rect">
            <a:avLst/>
          </a:prstGeom>
          <a:solidFill>
            <a:schemeClr val="accent3">
              <a:lumMod val="40000"/>
              <a:lumOff val="60000"/>
            </a:schemeClr>
          </a:solidFill>
          <a:ln>
            <a:solidFill>
              <a:schemeClr val="accent3">
                <a:lumMod val="50000"/>
              </a:schemeClr>
            </a:solidFill>
          </a:ln>
        </p:spPr>
        <p:txBody>
          <a:bodyPr wrap="square" rtlCol="0">
            <a:spAutoFit/>
          </a:bodyPr>
          <a:lstStyle/>
          <a:p>
            <a:pPr algn="ctr"/>
            <a:r>
              <a:rPr kumimoji="1" lang="en-US" altLang="ja-JP" dirty="0" smtClean="0"/>
              <a:t>CL:1</a:t>
            </a:r>
          </a:p>
          <a:p>
            <a:pPr algn="ctr"/>
            <a:r>
              <a:rPr lang="ja-JP" altLang="en-US" dirty="0" smtClean="0"/>
              <a:t>人と会う</a:t>
            </a:r>
            <a:endParaRPr kumimoji="1" lang="ja-JP" altLang="en-US" dirty="0"/>
          </a:p>
        </p:txBody>
      </p:sp>
      <p:sp>
        <p:nvSpPr>
          <p:cNvPr id="11" name="テキスト ボックス 10"/>
          <p:cNvSpPr txBox="1"/>
          <p:nvPr/>
        </p:nvSpPr>
        <p:spPr>
          <a:xfrm>
            <a:off x="6660232" y="3212976"/>
            <a:ext cx="1872208" cy="646331"/>
          </a:xfrm>
          <a:prstGeom prst="rect">
            <a:avLst/>
          </a:prstGeom>
          <a:solidFill>
            <a:schemeClr val="accent3">
              <a:lumMod val="40000"/>
              <a:lumOff val="60000"/>
            </a:schemeClr>
          </a:solidFill>
          <a:ln>
            <a:solidFill>
              <a:schemeClr val="accent3">
                <a:lumMod val="50000"/>
              </a:schemeClr>
            </a:solidFill>
          </a:ln>
        </p:spPr>
        <p:txBody>
          <a:bodyPr wrap="square" rtlCol="0">
            <a:spAutoFit/>
          </a:bodyPr>
          <a:lstStyle/>
          <a:p>
            <a:pPr algn="ctr"/>
            <a:r>
              <a:rPr kumimoji="1" lang="en-US" altLang="ja-JP" dirty="0" smtClean="0"/>
              <a:t>CL:2</a:t>
            </a:r>
          </a:p>
          <a:p>
            <a:pPr algn="ctr"/>
            <a:r>
              <a:rPr lang="ja-JP" altLang="en-US" dirty="0" smtClean="0"/>
              <a:t>一人になる</a:t>
            </a:r>
            <a:endParaRPr kumimoji="1" lang="ja-JP" altLang="en-US" dirty="0"/>
          </a:p>
        </p:txBody>
      </p:sp>
      <p:sp>
        <p:nvSpPr>
          <p:cNvPr id="12" name="テキスト ボックス 11"/>
          <p:cNvSpPr txBox="1"/>
          <p:nvPr/>
        </p:nvSpPr>
        <p:spPr>
          <a:xfrm>
            <a:off x="6660232" y="5301208"/>
            <a:ext cx="1872208" cy="923330"/>
          </a:xfrm>
          <a:prstGeom prst="rect">
            <a:avLst/>
          </a:prstGeom>
          <a:solidFill>
            <a:schemeClr val="accent3">
              <a:lumMod val="40000"/>
              <a:lumOff val="60000"/>
            </a:schemeClr>
          </a:solidFill>
          <a:ln>
            <a:solidFill>
              <a:schemeClr val="accent3">
                <a:lumMod val="50000"/>
              </a:schemeClr>
            </a:solidFill>
          </a:ln>
        </p:spPr>
        <p:txBody>
          <a:bodyPr wrap="square" rtlCol="0">
            <a:spAutoFit/>
          </a:bodyPr>
          <a:lstStyle/>
          <a:p>
            <a:pPr algn="ctr"/>
            <a:r>
              <a:rPr kumimoji="1" lang="en-US" altLang="ja-JP" dirty="0" smtClean="0"/>
              <a:t>CL:3</a:t>
            </a:r>
          </a:p>
          <a:p>
            <a:pPr algn="ctr"/>
            <a:r>
              <a:rPr lang="ja-JP" altLang="en-US" dirty="0" smtClean="0"/>
              <a:t>気づかれ</a:t>
            </a:r>
            <a:r>
              <a:rPr kumimoji="1" lang="ja-JP" altLang="en-US" dirty="0" smtClean="0"/>
              <a:t>ないように生きて行く</a:t>
            </a:r>
            <a:endParaRPr kumimoji="1" lang="ja-JP" altLang="en-US" dirty="0"/>
          </a:p>
        </p:txBody>
      </p:sp>
      <p:sp>
        <p:nvSpPr>
          <p:cNvPr id="13" name="テキスト ボックス 12"/>
          <p:cNvSpPr txBox="1"/>
          <p:nvPr/>
        </p:nvSpPr>
        <p:spPr>
          <a:xfrm>
            <a:off x="4499992" y="2996952"/>
            <a:ext cx="1944216" cy="338554"/>
          </a:xfrm>
          <a:prstGeom prst="rect">
            <a:avLst/>
          </a:prstGeom>
          <a:noFill/>
        </p:spPr>
        <p:txBody>
          <a:bodyPr wrap="square" rtlCol="0">
            <a:spAutoFit/>
          </a:bodyPr>
          <a:lstStyle/>
          <a:p>
            <a:r>
              <a:rPr lang="ja-JP" altLang="ja-JP" sz="1600" dirty="0" smtClean="0">
                <a:solidFill>
                  <a:schemeClr val="accent3">
                    <a:lumMod val="75000"/>
                  </a:schemeClr>
                </a:solidFill>
              </a:rPr>
              <a:t>【感情の整理】</a:t>
            </a:r>
            <a:endParaRPr kumimoji="1" lang="ja-JP" altLang="en-US" sz="1600" dirty="0">
              <a:solidFill>
                <a:schemeClr val="accent3">
                  <a:lumMod val="75000"/>
                </a:schemeClr>
              </a:solidFill>
            </a:endParaRPr>
          </a:p>
        </p:txBody>
      </p:sp>
      <p:sp>
        <p:nvSpPr>
          <p:cNvPr id="15" name="テキスト ボックス 14"/>
          <p:cNvSpPr txBox="1"/>
          <p:nvPr/>
        </p:nvSpPr>
        <p:spPr>
          <a:xfrm>
            <a:off x="3419872" y="3717032"/>
            <a:ext cx="1944216" cy="338554"/>
          </a:xfrm>
          <a:prstGeom prst="rect">
            <a:avLst/>
          </a:prstGeom>
          <a:noFill/>
        </p:spPr>
        <p:txBody>
          <a:bodyPr wrap="square" rtlCol="0">
            <a:spAutoFit/>
          </a:bodyPr>
          <a:lstStyle/>
          <a:p>
            <a:r>
              <a:rPr lang="ja-JP" altLang="ja-JP" sz="1600" dirty="0" smtClean="0">
                <a:solidFill>
                  <a:schemeClr val="accent3">
                    <a:lumMod val="75000"/>
                  </a:schemeClr>
                </a:solidFill>
              </a:rPr>
              <a:t>【</a:t>
            </a:r>
            <a:r>
              <a:rPr lang="ja-JP" altLang="en-US" sz="1600" dirty="0" smtClean="0">
                <a:solidFill>
                  <a:schemeClr val="accent3">
                    <a:lumMod val="75000"/>
                  </a:schemeClr>
                </a:solidFill>
              </a:rPr>
              <a:t>混乱・呆然</a:t>
            </a:r>
            <a:r>
              <a:rPr lang="ja-JP" altLang="ja-JP" sz="1600" dirty="0" smtClean="0">
                <a:solidFill>
                  <a:schemeClr val="accent3">
                    <a:lumMod val="75000"/>
                  </a:schemeClr>
                </a:solidFill>
              </a:rPr>
              <a:t>】</a:t>
            </a:r>
            <a:endParaRPr kumimoji="1" lang="ja-JP" altLang="en-US" sz="1600" dirty="0">
              <a:solidFill>
                <a:schemeClr val="accent3">
                  <a:lumMod val="75000"/>
                </a:schemeClr>
              </a:solidFill>
            </a:endParaRPr>
          </a:p>
        </p:txBody>
      </p:sp>
      <p:sp>
        <p:nvSpPr>
          <p:cNvPr id="16" name="テキスト ボックス 15"/>
          <p:cNvSpPr txBox="1"/>
          <p:nvPr/>
        </p:nvSpPr>
        <p:spPr>
          <a:xfrm>
            <a:off x="2987824" y="5013176"/>
            <a:ext cx="1224136" cy="338554"/>
          </a:xfrm>
          <a:prstGeom prst="rect">
            <a:avLst/>
          </a:prstGeom>
          <a:noFill/>
        </p:spPr>
        <p:txBody>
          <a:bodyPr wrap="square" rtlCol="0">
            <a:spAutoFit/>
          </a:bodyPr>
          <a:lstStyle/>
          <a:p>
            <a:r>
              <a:rPr lang="ja-JP" altLang="ja-JP" sz="1600" dirty="0" smtClean="0">
                <a:solidFill>
                  <a:schemeClr val="accent3">
                    <a:lumMod val="75000"/>
                  </a:schemeClr>
                </a:solidFill>
              </a:rPr>
              <a:t>【</a:t>
            </a:r>
            <a:r>
              <a:rPr lang="ja-JP" altLang="en-US" sz="1600" dirty="0" smtClean="0">
                <a:solidFill>
                  <a:schemeClr val="accent3">
                    <a:lumMod val="75000"/>
                  </a:schemeClr>
                </a:solidFill>
              </a:rPr>
              <a:t>抑うつ</a:t>
            </a:r>
            <a:r>
              <a:rPr lang="ja-JP" altLang="ja-JP" sz="1600" dirty="0" smtClean="0">
                <a:solidFill>
                  <a:schemeClr val="accent3">
                    <a:lumMod val="75000"/>
                  </a:schemeClr>
                </a:solidFill>
              </a:rPr>
              <a:t>】</a:t>
            </a:r>
            <a:endParaRPr kumimoji="1" lang="ja-JP" altLang="en-US" sz="16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b="1" dirty="0" smtClean="0">
                <a:solidFill>
                  <a:schemeClr val="accent5">
                    <a:lumMod val="50000"/>
                  </a:schemeClr>
                </a:solidFill>
              </a:rPr>
              <a:t>結果：</a:t>
            </a:r>
            <a:r>
              <a:rPr lang="en-US" altLang="ja-JP" b="1" dirty="0" smtClean="0">
                <a:solidFill>
                  <a:schemeClr val="accent5">
                    <a:lumMod val="50000"/>
                  </a:schemeClr>
                </a:solidFill>
              </a:rPr>
              <a:t>PAC</a:t>
            </a:r>
            <a:r>
              <a:rPr lang="ja-JP" altLang="en-US" b="1" dirty="0" smtClean="0">
                <a:solidFill>
                  <a:schemeClr val="accent5">
                    <a:lumMod val="50000"/>
                  </a:schemeClr>
                </a:solidFill>
              </a:rPr>
              <a:t>分析（第</a:t>
            </a:r>
            <a:r>
              <a:rPr lang="en-US" altLang="ja-JP" b="1" dirty="0" smtClean="0">
                <a:solidFill>
                  <a:schemeClr val="accent5">
                    <a:lumMod val="50000"/>
                  </a:schemeClr>
                </a:solidFill>
              </a:rPr>
              <a:t>2</a:t>
            </a:r>
            <a:r>
              <a:rPr lang="ja-JP" altLang="en-US" b="1" dirty="0" smtClean="0">
                <a:solidFill>
                  <a:schemeClr val="accent5">
                    <a:lumMod val="50000"/>
                  </a:schemeClr>
                </a:solidFill>
              </a:rPr>
              <a:t>回）</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124744"/>
            <a:ext cx="8229600" cy="5400600"/>
          </a:xfrm>
        </p:spPr>
        <p:txBody>
          <a:bodyPr>
            <a:normAutofit fontScale="92500" lnSpcReduction="20000"/>
          </a:bodyPr>
          <a:lstStyle/>
          <a:p>
            <a:r>
              <a:rPr lang="ja-JP" altLang="ja-JP" dirty="0" smtClean="0">
                <a:solidFill>
                  <a:schemeClr val="accent5">
                    <a:lumMod val="50000"/>
                  </a:schemeClr>
                </a:solidFill>
              </a:rPr>
              <a:t>文献を読んだのち、デートレイプ被害者のイメージについて、第</a:t>
            </a:r>
            <a:r>
              <a:rPr lang="en-US" altLang="ja-JP" dirty="0" smtClean="0">
                <a:solidFill>
                  <a:schemeClr val="accent5">
                    <a:lumMod val="50000"/>
                  </a:schemeClr>
                </a:solidFill>
              </a:rPr>
              <a:t>1</a:t>
            </a:r>
            <a:r>
              <a:rPr lang="ja-JP" altLang="ja-JP" dirty="0" smtClean="0">
                <a:solidFill>
                  <a:schemeClr val="accent5">
                    <a:lumMod val="50000"/>
                  </a:schemeClr>
                </a:solidFill>
              </a:rPr>
              <a:t>回の</a:t>
            </a:r>
            <a:r>
              <a:rPr lang="en-US" altLang="ja-JP" dirty="0" smtClean="0">
                <a:solidFill>
                  <a:schemeClr val="accent5">
                    <a:lumMod val="50000"/>
                  </a:schemeClr>
                </a:solidFill>
              </a:rPr>
              <a:t>PAC</a:t>
            </a:r>
            <a:r>
              <a:rPr lang="ja-JP" altLang="ja-JP" dirty="0" smtClean="0">
                <a:solidFill>
                  <a:schemeClr val="accent5">
                    <a:lumMod val="50000"/>
                  </a:schemeClr>
                </a:solidFill>
              </a:rPr>
              <a:t>分析と比較するため、第</a:t>
            </a:r>
            <a:r>
              <a:rPr lang="en-US" altLang="ja-JP" dirty="0" smtClean="0">
                <a:solidFill>
                  <a:schemeClr val="accent5">
                    <a:lumMod val="50000"/>
                  </a:schemeClr>
                </a:solidFill>
              </a:rPr>
              <a:t>2</a:t>
            </a:r>
            <a:r>
              <a:rPr lang="ja-JP" altLang="ja-JP" dirty="0" smtClean="0">
                <a:solidFill>
                  <a:schemeClr val="accent5">
                    <a:lumMod val="50000"/>
                  </a:schemeClr>
                </a:solidFill>
              </a:rPr>
              <a:t>回</a:t>
            </a:r>
            <a:r>
              <a:rPr lang="en-US" altLang="ja-JP" dirty="0" smtClean="0">
                <a:solidFill>
                  <a:schemeClr val="accent5">
                    <a:lumMod val="50000"/>
                  </a:schemeClr>
                </a:solidFill>
              </a:rPr>
              <a:t>PAC</a:t>
            </a:r>
            <a:r>
              <a:rPr lang="ja-JP" altLang="ja-JP" dirty="0" smtClean="0">
                <a:solidFill>
                  <a:schemeClr val="accent5">
                    <a:lumMod val="50000"/>
                  </a:schemeClr>
                </a:solidFill>
              </a:rPr>
              <a:t>分析を行った。反応語は</a:t>
            </a:r>
            <a:r>
              <a:rPr lang="en-US" altLang="ja-JP" dirty="0" smtClean="0">
                <a:solidFill>
                  <a:schemeClr val="accent5">
                    <a:lumMod val="50000"/>
                  </a:schemeClr>
                </a:solidFill>
              </a:rPr>
              <a:t>20</a:t>
            </a:r>
            <a:r>
              <a:rPr lang="ja-JP" altLang="ja-JP" dirty="0" smtClean="0">
                <a:solidFill>
                  <a:schemeClr val="accent5">
                    <a:lumMod val="50000"/>
                  </a:schemeClr>
                </a:solidFill>
              </a:rPr>
              <a:t>項目であり、肯定的イメージは</a:t>
            </a:r>
            <a:r>
              <a:rPr lang="en-US" altLang="ja-JP" dirty="0" smtClean="0">
                <a:solidFill>
                  <a:schemeClr val="accent5">
                    <a:lumMod val="50000"/>
                  </a:schemeClr>
                </a:solidFill>
              </a:rPr>
              <a:t>9</a:t>
            </a:r>
            <a:r>
              <a:rPr lang="ja-JP" altLang="ja-JP" dirty="0" smtClean="0">
                <a:solidFill>
                  <a:schemeClr val="accent5">
                    <a:lumMod val="50000"/>
                  </a:schemeClr>
                </a:solidFill>
              </a:rPr>
              <a:t>項目、否定的イメージが</a:t>
            </a:r>
            <a:r>
              <a:rPr lang="en-US" altLang="ja-JP" dirty="0" smtClean="0">
                <a:solidFill>
                  <a:schemeClr val="accent5">
                    <a:lumMod val="50000"/>
                  </a:schemeClr>
                </a:solidFill>
              </a:rPr>
              <a:t>9</a:t>
            </a:r>
            <a:r>
              <a:rPr lang="ja-JP" altLang="ja-JP" dirty="0" smtClean="0">
                <a:solidFill>
                  <a:schemeClr val="accent5">
                    <a:lumMod val="50000"/>
                  </a:schemeClr>
                </a:solidFill>
              </a:rPr>
              <a:t>項目、中立的イメージは</a:t>
            </a:r>
            <a:r>
              <a:rPr lang="en-US" altLang="ja-JP" dirty="0" smtClean="0">
                <a:solidFill>
                  <a:schemeClr val="accent5">
                    <a:lumMod val="50000"/>
                  </a:schemeClr>
                </a:solidFill>
              </a:rPr>
              <a:t>2</a:t>
            </a:r>
            <a:r>
              <a:rPr lang="ja-JP" altLang="ja-JP" dirty="0" smtClean="0">
                <a:solidFill>
                  <a:schemeClr val="accent5">
                    <a:lumMod val="50000"/>
                  </a:schemeClr>
                </a:solidFill>
              </a:rPr>
              <a:t>個であった。</a:t>
            </a:r>
            <a:r>
              <a:rPr lang="en-US" altLang="ja-JP" dirty="0" smtClean="0">
                <a:solidFill>
                  <a:schemeClr val="accent5">
                    <a:lumMod val="50000"/>
                  </a:schemeClr>
                </a:solidFill>
              </a:rPr>
              <a:t>3</a:t>
            </a:r>
            <a:r>
              <a:rPr lang="ja-JP" altLang="ja-JP" dirty="0" err="1" smtClean="0">
                <a:solidFill>
                  <a:schemeClr val="accent5">
                    <a:lumMod val="50000"/>
                  </a:schemeClr>
                </a:solidFill>
              </a:rPr>
              <a:t>つの</a:t>
            </a:r>
            <a:r>
              <a:rPr lang="ja-JP" altLang="ja-JP" dirty="0" smtClean="0">
                <a:solidFill>
                  <a:schemeClr val="accent5">
                    <a:lumMod val="50000"/>
                  </a:schemeClr>
                </a:solidFill>
              </a:rPr>
              <a:t>クラスター構造が見出された。</a:t>
            </a:r>
            <a:endParaRPr lang="en-US" altLang="ja-JP" dirty="0" smtClean="0">
              <a:solidFill>
                <a:schemeClr val="accent5">
                  <a:lumMod val="50000"/>
                </a:schemeClr>
              </a:solidFill>
            </a:endParaRPr>
          </a:p>
          <a:p>
            <a:r>
              <a:rPr lang="ja-JP" altLang="ja-JP" dirty="0" smtClean="0">
                <a:solidFill>
                  <a:schemeClr val="accent5">
                    <a:lumMod val="50000"/>
                  </a:schemeClr>
                </a:solidFill>
              </a:rPr>
              <a:t>被害直後からしばらくは、一人で混乱・呆然とし、抑うつ的になりながら感情を整理しており、その後、周囲の人に話し、支えてもらうことで自分の苦痛を減らそうとしていく</a:t>
            </a:r>
            <a:r>
              <a:rPr lang="ja-JP" altLang="en-US" dirty="0" smtClean="0">
                <a:solidFill>
                  <a:schemeClr val="accent5">
                    <a:lumMod val="50000"/>
                  </a:schemeClr>
                </a:solidFill>
              </a:rPr>
              <a:t>被害者の姿がイメージされていた。</a:t>
            </a:r>
            <a:r>
              <a:rPr lang="ja-JP" altLang="ja-JP" dirty="0" smtClean="0">
                <a:solidFill>
                  <a:schemeClr val="accent5">
                    <a:lumMod val="50000"/>
                  </a:schemeClr>
                </a:solidFill>
              </a:rPr>
              <a:t>相手への怒りに気づき、次第に感情は整理され</a:t>
            </a:r>
            <a:r>
              <a:rPr lang="ja-JP" altLang="en-US" dirty="0" smtClean="0">
                <a:solidFill>
                  <a:schemeClr val="accent5">
                    <a:lumMod val="50000"/>
                  </a:schemeClr>
                </a:solidFill>
              </a:rPr>
              <a:t>つつあるが</a:t>
            </a:r>
            <a:r>
              <a:rPr lang="ja-JP" altLang="ja-JP" dirty="0" smtClean="0">
                <a:solidFill>
                  <a:schemeClr val="accent5">
                    <a:lumMod val="50000"/>
                  </a:schemeClr>
                </a:solidFill>
              </a:rPr>
              <a:t>、</a:t>
            </a:r>
            <a:r>
              <a:rPr lang="ja-JP" altLang="en-US" dirty="0" smtClean="0">
                <a:solidFill>
                  <a:schemeClr val="accent5">
                    <a:lumMod val="50000"/>
                  </a:schemeClr>
                </a:solidFill>
              </a:rPr>
              <a:t>それらは結局</a:t>
            </a:r>
            <a:r>
              <a:rPr lang="ja-JP" altLang="ja-JP" dirty="0" smtClean="0">
                <a:solidFill>
                  <a:schemeClr val="accent5">
                    <a:lumMod val="50000"/>
                  </a:schemeClr>
                </a:solidFill>
              </a:rPr>
              <a:t>自分の中におさ</a:t>
            </a:r>
            <a:r>
              <a:rPr lang="ja-JP" altLang="en-US" dirty="0" smtClean="0">
                <a:solidFill>
                  <a:schemeClr val="accent5">
                    <a:lumMod val="50000"/>
                  </a:schemeClr>
                </a:solidFill>
              </a:rPr>
              <a:t>め、人に気づかれないように生き続ける被害者像</a:t>
            </a:r>
            <a:r>
              <a:rPr lang="ja-JP" altLang="ja-JP" dirty="0" smtClean="0">
                <a:solidFill>
                  <a:schemeClr val="accent5">
                    <a:lumMod val="50000"/>
                  </a:schemeClr>
                </a:solidFill>
              </a:rPr>
              <a:t>であ</a:t>
            </a:r>
            <a:r>
              <a:rPr lang="ja-JP" altLang="en-US" dirty="0" smtClean="0">
                <a:solidFill>
                  <a:schemeClr val="accent5">
                    <a:lumMod val="50000"/>
                  </a:schemeClr>
                </a:solidFill>
              </a:rPr>
              <a:t>った。</a:t>
            </a:r>
            <a:endParaRPr lang="ja-JP" altLang="ja-JP" dirty="0" smtClean="0">
              <a:solidFill>
                <a:schemeClr val="accent5">
                  <a:lumMod val="50000"/>
                </a:schemeClr>
              </a:solidFill>
            </a:endParaRPr>
          </a:p>
          <a:p>
            <a:endParaRPr lang="ja-JP" altLang="ja-JP"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kumimoji="1" lang="ja-JP" altLang="en-US" dirty="0" smtClean="0">
                <a:solidFill>
                  <a:schemeClr val="accent5">
                    <a:lumMod val="50000"/>
                  </a:schemeClr>
                </a:solidFill>
              </a:rPr>
              <a:t>結果：レイプ支持態度</a:t>
            </a:r>
            <a:endParaRPr kumimoji="1" lang="ja-JP" altLang="en-US" dirty="0">
              <a:solidFill>
                <a:schemeClr val="accent5">
                  <a:lumMod val="50000"/>
                </a:schemeClr>
              </a:solidFill>
            </a:endParaRPr>
          </a:p>
        </p:txBody>
      </p:sp>
      <p:sp>
        <p:nvSpPr>
          <p:cNvPr id="3" name="コンテンツ プレースホルダ 2"/>
          <p:cNvSpPr>
            <a:spLocks noGrp="1"/>
          </p:cNvSpPr>
          <p:nvPr>
            <p:ph idx="1"/>
          </p:nvPr>
        </p:nvSpPr>
        <p:spPr>
          <a:xfrm>
            <a:off x="467544" y="1268760"/>
            <a:ext cx="8229600" cy="5001419"/>
          </a:xfrm>
        </p:spPr>
        <p:txBody>
          <a:bodyPr>
            <a:normAutofit lnSpcReduction="10000"/>
          </a:bodyPr>
          <a:lstStyle/>
          <a:p>
            <a:pPr>
              <a:buNone/>
            </a:pPr>
            <a:endParaRPr lang="ja-JP" altLang="ja-JP" dirty="0" smtClean="0">
              <a:solidFill>
                <a:schemeClr val="accent5">
                  <a:lumMod val="50000"/>
                </a:schemeClr>
              </a:solidFill>
            </a:endParaRPr>
          </a:p>
          <a:p>
            <a:r>
              <a:rPr lang="ja-JP" altLang="en-US" dirty="0" smtClean="0">
                <a:solidFill>
                  <a:schemeClr val="accent5">
                    <a:lumMod val="50000"/>
                  </a:schemeClr>
                </a:solidFill>
              </a:rPr>
              <a:t>第</a:t>
            </a:r>
            <a:r>
              <a:rPr lang="en-US" altLang="ja-JP" dirty="0" smtClean="0">
                <a:solidFill>
                  <a:schemeClr val="accent5">
                    <a:lumMod val="50000"/>
                  </a:schemeClr>
                </a:solidFill>
              </a:rPr>
              <a:t>1</a:t>
            </a:r>
            <a:r>
              <a:rPr lang="ja-JP" altLang="en-US" dirty="0" smtClean="0">
                <a:solidFill>
                  <a:schemeClr val="accent5">
                    <a:lumMod val="50000"/>
                  </a:schemeClr>
                </a:solidFill>
              </a:rPr>
              <a:t>回</a:t>
            </a:r>
            <a:r>
              <a:rPr lang="en-US" altLang="ja-JP" dirty="0" smtClean="0">
                <a:solidFill>
                  <a:schemeClr val="accent5">
                    <a:lumMod val="50000"/>
                  </a:schemeClr>
                </a:solidFill>
              </a:rPr>
              <a:t>PAC</a:t>
            </a:r>
            <a:r>
              <a:rPr lang="ja-JP" altLang="en-US" dirty="0" smtClean="0">
                <a:solidFill>
                  <a:schemeClr val="accent5">
                    <a:lumMod val="50000"/>
                  </a:schemeClr>
                </a:solidFill>
              </a:rPr>
              <a:t>分析実施時の事前調査</a:t>
            </a:r>
            <a:endParaRPr lang="en-US" altLang="ja-JP" dirty="0" smtClean="0">
              <a:solidFill>
                <a:schemeClr val="accent5">
                  <a:lumMod val="50000"/>
                </a:schemeClr>
              </a:solidFill>
            </a:endParaRPr>
          </a:p>
          <a:p>
            <a:pPr>
              <a:buNone/>
            </a:pPr>
            <a:r>
              <a:rPr lang="en-US" altLang="ja-JP" dirty="0" smtClean="0">
                <a:solidFill>
                  <a:schemeClr val="accent5">
                    <a:lumMod val="50000"/>
                  </a:schemeClr>
                </a:solidFill>
              </a:rPr>
              <a:t>17</a:t>
            </a:r>
            <a:r>
              <a:rPr lang="ja-JP" altLang="en-US" dirty="0" smtClean="0">
                <a:solidFill>
                  <a:schemeClr val="accent5">
                    <a:lumMod val="50000"/>
                  </a:schemeClr>
                </a:solidFill>
              </a:rPr>
              <a:t>項目の項目平均得点は</a:t>
            </a:r>
            <a:r>
              <a:rPr lang="en-US" altLang="ja-JP" dirty="0" smtClean="0">
                <a:solidFill>
                  <a:schemeClr val="accent6">
                    <a:lumMod val="75000"/>
                  </a:schemeClr>
                </a:solidFill>
              </a:rPr>
              <a:t>4.35</a:t>
            </a:r>
            <a:r>
              <a:rPr lang="ja-JP" altLang="en-US" dirty="0" smtClean="0">
                <a:solidFill>
                  <a:schemeClr val="accent5">
                    <a:lumMod val="50000"/>
                  </a:schemeClr>
                </a:solidFill>
              </a:rPr>
              <a:t>点</a:t>
            </a:r>
            <a:endParaRPr lang="en-US" altLang="ja-JP" dirty="0" smtClean="0">
              <a:solidFill>
                <a:schemeClr val="accent5">
                  <a:lumMod val="50000"/>
                </a:schemeClr>
              </a:solidFill>
            </a:endParaRPr>
          </a:p>
          <a:p>
            <a:r>
              <a:rPr lang="ja-JP" altLang="en-US" dirty="0" smtClean="0">
                <a:solidFill>
                  <a:schemeClr val="accent5">
                    <a:lumMod val="50000"/>
                  </a:schemeClr>
                </a:solidFill>
              </a:rPr>
              <a:t>第</a:t>
            </a:r>
            <a:r>
              <a:rPr lang="en-US" altLang="ja-JP" dirty="0" smtClean="0">
                <a:solidFill>
                  <a:schemeClr val="accent5">
                    <a:lumMod val="50000"/>
                  </a:schemeClr>
                </a:solidFill>
              </a:rPr>
              <a:t>2</a:t>
            </a:r>
            <a:r>
              <a:rPr lang="ja-JP" altLang="en-US" dirty="0" smtClean="0">
                <a:solidFill>
                  <a:schemeClr val="accent5">
                    <a:lumMod val="50000"/>
                  </a:schemeClr>
                </a:solidFill>
              </a:rPr>
              <a:t>回</a:t>
            </a:r>
            <a:r>
              <a:rPr lang="en-US" altLang="ja-JP" dirty="0" smtClean="0">
                <a:solidFill>
                  <a:schemeClr val="accent5">
                    <a:lumMod val="50000"/>
                  </a:schemeClr>
                </a:solidFill>
              </a:rPr>
              <a:t>PAC</a:t>
            </a:r>
            <a:r>
              <a:rPr lang="ja-JP" altLang="en-US" dirty="0" smtClean="0">
                <a:solidFill>
                  <a:schemeClr val="accent5">
                    <a:lumMod val="50000"/>
                  </a:schemeClr>
                </a:solidFill>
              </a:rPr>
              <a:t>分析実施時の</a:t>
            </a:r>
            <a:r>
              <a:rPr lang="ja-JP" altLang="ja-JP" dirty="0" smtClean="0">
                <a:solidFill>
                  <a:schemeClr val="accent5">
                    <a:lumMod val="50000"/>
                  </a:schemeClr>
                </a:solidFill>
              </a:rPr>
              <a:t>事後調査</a:t>
            </a:r>
            <a:endParaRPr lang="en-US" altLang="ja-JP" dirty="0" smtClean="0">
              <a:solidFill>
                <a:schemeClr val="accent5">
                  <a:lumMod val="50000"/>
                </a:schemeClr>
              </a:solidFill>
            </a:endParaRPr>
          </a:p>
          <a:p>
            <a:pPr>
              <a:buNone/>
            </a:pPr>
            <a:r>
              <a:rPr lang="en-US" altLang="ja-JP" dirty="0" smtClean="0">
                <a:solidFill>
                  <a:schemeClr val="accent5">
                    <a:lumMod val="50000"/>
                  </a:schemeClr>
                </a:solidFill>
              </a:rPr>
              <a:t>17</a:t>
            </a:r>
            <a:r>
              <a:rPr lang="ja-JP" altLang="en-US" dirty="0" smtClean="0">
                <a:solidFill>
                  <a:schemeClr val="accent5">
                    <a:lumMod val="50000"/>
                  </a:schemeClr>
                </a:solidFill>
              </a:rPr>
              <a:t>項目の項目平均得点は</a:t>
            </a:r>
            <a:r>
              <a:rPr lang="en-US" altLang="ja-JP" dirty="0" smtClean="0">
                <a:solidFill>
                  <a:schemeClr val="accent6">
                    <a:lumMod val="75000"/>
                  </a:schemeClr>
                </a:solidFill>
              </a:rPr>
              <a:t>4.47</a:t>
            </a:r>
            <a:r>
              <a:rPr lang="ja-JP" altLang="en-US" dirty="0" smtClean="0">
                <a:solidFill>
                  <a:schemeClr val="accent5">
                    <a:lumMod val="50000"/>
                  </a:schemeClr>
                </a:solidFill>
              </a:rPr>
              <a:t>点</a:t>
            </a:r>
            <a:endParaRPr lang="en-US" altLang="ja-JP" dirty="0" smtClean="0">
              <a:solidFill>
                <a:schemeClr val="accent5">
                  <a:lumMod val="50000"/>
                </a:schemeClr>
              </a:solidFill>
            </a:endParaRPr>
          </a:p>
          <a:p>
            <a:pPr>
              <a:buNone/>
            </a:pPr>
            <a:endParaRPr lang="en-US" altLang="ja-JP" dirty="0" smtClean="0">
              <a:solidFill>
                <a:schemeClr val="accent5">
                  <a:lumMod val="50000"/>
                </a:schemeClr>
              </a:solidFill>
            </a:endParaRPr>
          </a:p>
          <a:p>
            <a:pPr>
              <a:buNone/>
            </a:pPr>
            <a:r>
              <a:rPr lang="ja-JP" altLang="ja-JP" dirty="0" smtClean="0">
                <a:solidFill>
                  <a:schemeClr val="accent5">
                    <a:lumMod val="50000"/>
                  </a:schemeClr>
                </a:solidFill>
              </a:rPr>
              <a:t>わずかな得点増加がみられ</a:t>
            </a:r>
            <a:r>
              <a:rPr lang="ja-JP" altLang="en-US" dirty="0" smtClean="0">
                <a:solidFill>
                  <a:schemeClr val="accent5">
                    <a:lumMod val="50000"/>
                  </a:schemeClr>
                </a:solidFill>
              </a:rPr>
              <a:t>たが、いずれも</a:t>
            </a:r>
            <a:r>
              <a:rPr lang="ja-JP" altLang="ja-JP" dirty="0" smtClean="0">
                <a:solidFill>
                  <a:schemeClr val="accent5">
                    <a:lumMod val="50000"/>
                  </a:schemeClr>
                </a:solidFill>
              </a:rPr>
              <a:t>「あまり思わない」から「まったく思わない」</a:t>
            </a:r>
            <a:r>
              <a:rPr lang="ja-JP" altLang="en-US" dirty="0" smtClean="0">
                <a:solidFill>
                  <a:schemeClr val="accent5">
                    <a:lumMod val="50000"/>
                  </a:schemeClr>
                </a:solidFill>
              </a:rPr>
              <a:t>に位置した。</a:t>
            </a:r>
            <a:endParaRPr lang="ja-JP" altLang="ja-JP" dirty="0" smtClean="0">
              <a:solidFill>
                <a:schemeClr val="accent5">
                  <a:lumMod val="50000"/>
                </a:schemeClr>
              </a:solidFill>
            </a:endParaRPr>
          </a:p>
          <a:p>
            <a:endParaRPr kumimoji="1" lang="ja-JP" altLang="en-US" dirty="0">
              <a:solidFill>
                <a:schemeClr val="accent5">
                  <a:lumMod val="50000"/>
                </a:schemeClr>
              </a:solidFill>
            </a:endParaRPr>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b="1" dirty="0" smtClean="0">
                <a:solidFill>
                  <a:schemeClr val="accent5">
                    <a:lumMod val="50000"/>
                  </a:schemeClr>
                </a:solidFill>
              </a:rPr>
              <a:t>考察</a:t>
            </a:r>
            <a:r>
              <a:rPr lang="ja-JP" altLang="en-US" b="1" dirty="0" smtClean="0">
                <a:solidFill>
                  <a:schemeClr val="accent5">
                    <a:lumMod val="50000"/>
                  </a:schemeClr>
                </a:solidFill>
              </a:rPr>
              <a:t>（１）</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196752"/>
            <a:ext cx="8229600" cy="5256584"/>
          </a:xfrm>
        </p:spPr>
        <p:txBody>
          <a:bodyPr>
            <a:normAutofit fontScale="77500" lnSpcReduction="20000"/>
          </a:bodyPr>
          <a:lstStyle/>
          <a:p>
            <a:pPr>
              <a:buNone/>
            </a:pPr>
            <a:r>
              <a:rPr lang="ja-JP" altLang="en-US" u="sng" dirty="0" smtClean="0">
                <a:solidFill>
                  <a:schemeClr val="accent5">
                    <a:lumMod val="50000"/>
                  </a:schemeClr>
                </a:solidFill>
              </a:rPr>
              <a:t>被害者に対するイメージ構造の変容</a:t>
            </a:r>
            <a:endParaRPr lang="en-US" altLang="ja-JP" u="sng" dirty="0" smtClean="0">
              <a:solidFill>
                <a:schemeClr val="accent5">
                  <a:lumMod val="50000"/>
                </a:schemeClr>
              </a:solidFill>
            </a:endParaRPr>
          </a:p>
          <a:p>
            <a:pPr>
              <a:buNone/>
            </a:pPr>
            <a:r>
              <a:rPr lang="ja-JP" altLang="en-US" dirty="0" smtClean="0">
                <a:solidFill>
                  <a:schemeClr val="accent5">
                    <a:lumMod val="50000"/>
                  </a:schemeClr>
                </a:solidFill>
              </a:rPr>
              <a:t>第</a:t>
            </a:r>
            <a:r>
              <a:rPr lang="en-US" altLang="ja-JP" dirty="0" smtClean="0">
                <a:solidFill>
                  <a:schemeClr val="accent5">
                    <a:lumMod val="50000"/>
                  </a:schemeClr>
                </a:solidFill>
              </a:rPr>
              <a:t>1</a:t>
            </a:r>
            <a:r>
              <a:rPr lang="ja-JP" altLang="en-US" dirty="0" smtClean="0">
                <a:solidFill>
                  <a:schemeClr val="accent5">
                    <a:lumMod val="50000"/>
                  </a:schemeClr>
                </a:solidFill>
              </a:rPr>
              <a:t>回の</a:t>
            </a:r>
            <a:r>
              <a:rPr lang="en-US" altLang="ja-JP" dirty="0" smtClean="0">
                <a:solidFill>
                  <a:schemeClr val="accent5">
                    <a:lumMod val="50000"/>
                  </a:schemeClr>
                </a:solidFill>
              </a:rPr>
              <a:t>PAC</a:t>
            </a:r>
            <a:r>
              <a:rPr lang="ja-JP" altLang="en-US" dirty="0" smtClean="0">
                <a:solidFill>
                  <a:schemeClr val="accent5">
                    <a:lumMod val="50000"/>
                  </a:schemeClr>
                </a:solidFill>
              </a:rPr>
              <a:t>分析の結果から、実験協力者は、デートレイプ被害者の</a:t>
            </a:r>
            <a:r>
              <a:rPr lang="ja-JP" altLang="ja-JP" dirty="0" smtClean="0">
                <a:solidFill>
                  <a:schemeClr val="accent5">
                    <a:lumMod val="50000"/>
                  </a:schemeClr>
                </a:solidFill>
              </a:rPr>
              <a:t>個人内</a:t>
            </a:r>
            <a:r>
              <a:rPr lang="ja-JP" altLang="ja-JP" dirty="0">
                <a:solidFill>
                  <a:schemeClr val="accent5">
                    <a:lumMod val="50000"/>
                  </a:schemeClr>
                </a:solidFill>
              </a:rPr>
              <a:t>の心理的なプロセスに焦点化</a:t>
            </a:r>
            <a:r>
              <a:rPr lang="ja-JP" altLang="ja-JP" dirty="0" smtClean="0">
                <a:solidFill>
                  <a:schemeClr val="accent5">
                    <a:lumMod val="50000"/>
                  </a:schemeClr>
                </a:solidFill>
              </a:rPr>
              <a:t>し</a:t>
            </a:r>
            <a:r>
              <a:rPr lang="ja-JP" altLang="en-US" dirty="0" smtClean="0">
                <a:solidFill>
                  <a:schemeClr val="accent5">
                    <a:lumMod val="50000"/>
                  </a:schemeClr>
                </a:solidFill>
              </a:rPr>
              <a:t>、希望を失い、希死念慮が生じるというイメージをもっていると考えられた。</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しかし、</a:t>
            </a:r>
            <a:r>
              <a:rPr lang="ja-JP" altLang="ja-JP" dirty="0" smtClean="0">
                <a:solidFill>
                  <a:schemeClr val="accent5">
                    <a:lumMod val="50000"/>
                  </a:schemeClr>
                </a:solidFill>
              </a:rPr>
              <a:t>被害者</a:t>
            </a:r>
            <a:r>
              <a:rPr lang="ja-JP" altLang="ja-JP" dirty="0">
                <a:solidFill>
                  <a:schemeClr val="accent5">
                    <a:lumMod val="50000"/>
                  </a:schemeClr>
                </a:solidFill>
              </a:rPr>
              <a:t>の手記を読んだのちの第</a:t>
            </a:r>
            <a:r>
              <a:rPr lang="en-US" altLang="ja-JP" dirty="0">
                <a:solidFill>
                  <a:schemeClr val="accent5">
                    <a:lumMod val="50000"/>
                  </a:schemeClr>
                </a:solidFill>
              </a:rPr>
              <a:t>2</a:t>
            </a:r>
            <a:r>
              <a:rPr lang="ja-JP" altLang="ja-JP" dirty="0">
                <a:solidFill>
                  <a:schemeClr val="accent5">
                    <a:lumMod val="50000"/>
                  </a:schemeClr>
                </a:solidFill>
              </a:rPr>
              <a:t>回では、環境に働きかけ、相互作用しながら、自分なりに問題に対処していこうとする被害者の姿をはっきりと感じとっていることが推察された</a:t>
            </a:r>
            <a:r>
              <a:rPr lang="ja-JP" altLang="ja-JP" dirty="0" smtClean="0">
                <a:solidFill>
                  <a:schemeClr val="accent5">
                    <a:lumMod val="50000"/>
                  </a:schemeClr>
                </a:solidFill>
              </a:rPr>
              <a:t>。</a:t>
            </a:r>
            <a:endParaRPr lang="en-US" altLang="ja-JP" dirty="0" smtClean="0">
              <a:solidFill>
                <a:schemeClr val="accent5">
                  <a:lumMod val="50000"/>
                </a:schemeClr>
              </a:solidFill>
            </a:endParaRPr>
          </a:p>
          <a:p>
            <a:pPr>
              <a:buNone/>
            </a:pPr>
            <a:r>
              <a:rPr lang="ja-JP" altLang="ja-JP" dirty="0" smtClean="0">
                <a:solidFill>
                  <a:schemeClr val="accent5">
                    <a:lumMod val="50000"/>
                  </a:schemeClr>
                </a:solidFill>
              </a:rPr>
              <a:t>被害者</a:t>
            </a:r>
            <a:r>
              <a:rPr lang="ja-JP" altLang="ja-JP" dirty="0">
                <a:solidFill>
                  <a:schemeClr val="accent5">
                    <a:lumMod val="50000"/>
                  </a:schemeClr>
                </a:solidFill>
              </a:rPr>
              <a:t>の手記を読むことは</a:t>
            </a:r>
            <a:r>
              <a:rPr lang="ja-JP" altLang="ja-JP" dirty="0" smtClean="0">
                <a:solidFill>
                  <a:schemeClr val="accent5">
                    <a:lumMod val="50000"/>
                  </a:schemeClr>
                </a:solidFill>
              </a:rPr>
              <a:t>、</a:t>
            </a:r>
            <a:r>
              <a:rPr lang="ja-JP" altLang="en-US" dirty="0" smtClean="0">
                <a:solidFill>
                  <a:schemeClr val="accent5">
                    <a:lumMod val="50000"/>
                  </a:schemeClr>
                </a:solidFill>
              </a:rPr>
              <a:t>病の体験記と同様に</a:t>
            </a:r>
            <a:r>
              <a:rPr lang="ja-JP" altLang="ja-JP" dirty="0" smtClean="0">
                <a:solidFill>
                  <a:schemeClr val="accent5">
                    <a:lumMod val="50000"/>
                  </a:schemeClr>
                </a:solidFill>
              </a:rPr>
              <a:t>読み手</a:t>
            </a:r>
            <a:r>
              <a:rPr lang="ja-JP" altLang="ja-JP" dirty="0">
                <a:solidFill>
                  <a:schemeClr val="accent5">
                    <a:lumMod val="50000"/>
                  </a:schemeClr>
                </a:solidFill>
              </a:rPr>
              <a:t>の「想像と現実のギャップを柔らかく埋めながら、正しい理解に導く役割をはたしてくれる」</a:t>
            </a:r>
            <a:r>
              <a:rPr lang="en-US" altLang="ja-JP" dirty="0">
                <a:solidFill>
                  <a:schemeClr val="accent5">
                    <a:lumMod val="50000"/>
                  </a:schemeClr>
                </a:solidFill>
              </a:rPr>
              <a:t>(</a:t>
            </a:r>
            <a:r>
              <a:rPr lang="ja-JP" altLang="ja-JP" dirty="0">
                <a:solidFill>
                  <a:schemeClr val="accent5">
                    <a:lumMod val="50000"/>
                  </a:schemeClr>
                </a:solidFill>
              </a:rPr>
              <a:t>小平・伊藤</a:t>
            </a:r>
            <a:r>
              <a:rPr lang="en-US" altLang="ja-JP" dirty="0">
                <a:solidFill>
                  <a:schemeClr val="accent5">
                    <a:lumMod val="50000"/>
                  </a:schemeClr>
                </a:solidFill>
              </a:rPr>
              <a:t>, 2009) </a:t>
            </a:r>
            <a:r>
              <a:rPr lang="ja-JP" altLang="en-US" dirty="0" smtClean="0">
                <a:solidFill>
                  <a:schemeClr val="accent5">
                    <a:lumMod val="50000"/>
                  </a:schemeClr>
                </a:solidFill>
              </a:rPr>
              <a:t>のであり、人間としての尊厳を破壊するような暴力に曝されながら、自身でその後の生活を選択し、生き延びるとはどういうことなのか、読み手の「気づき </a:t>
            </a:r>
            <a:r>
              <a:rPr lang="en-US" altLang="ja-JP" dirty="0" smtClean="0">
                <a:solidFill>
                  <a:schemeClr val="accent5">
                    <a:lumMod val="50000"/>
                  </a:schemeClr>
                </a:solidFill>
              </a:rPr>
              <a:t>(awareness) </a:t>
            </a:r>
            <a:r>
              <a:rPr lang="ja-JP" altLang="en-US" dirty="0" smtClean="0">
                <a:solidFill>
                  <a:schemeClr val="accent5">
                    <a:lumMod val="50000"/>
                  </a:schemeClr>
                </a:solidFill>
              </a:rPr>
              <a:t>」を促すのであろう。</a:t>
            </a:r>
            <a:r>
              <a:rPr lang="ja-JP" altLang="ja-JP" dirty="0" smtClean="0">
                <a:solidFill>
                  <a:schemeClr val="accent5">
                    <a:lumMod val="50000"/>
                  </a:schemeClr>
                </a:solidFill>
              </a:rPr>
              <a:t>心理</a:t>
            </a:r>
            <a:r>
              <a:rPr lang="ja-JP" altLang="ja-JP" dirty="0">
                <a:solidFill>
                  <a:schemeClr val="accent5">
                    <a:lumMod val="50000"/>
                  </a:schemeClr>
                </a:solidFill>
              </a:rPr>
              <a:t>教育的なアプローチとして有効であると考える</a:t>
            </a:r>
            <a:r>
              <a:rPr lang="ja-JP" altLang="ja-JP" dirty="0" smtClean="0">
                <a:solidFill>
                  <a:schemeClr val="accent5">
                    <a:lumMod val="50000"/>
                  </a:schemeClr>
                </a:solidFill>
              </a:rPr>
              <a:t>。</a:t>
            </a:r>
            <a:endParaRPr kumimoji="1" lang="ja-JP" altLang="en-US" dirty="0">
              <a:solidFill>
                <a:schemeClr val="accent5">
                  <a:lumMod val="50000"/>
                </a:schemeClr>
              </a:solidFill>
            </a:endParaRPr>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kumimoji="1" lang="ja-JP" altLang="en-US" b="1" dirty="0" smtClean="0">
                <a:solidFill>
                  <a:schemeClr val="accent5">
                    <a:lumMod val="50000"/>
                  </a:schemeClr>
                </a:solidFill>
              </a:rPr>
              <a:t>考察（２）</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052736"/>
            <a:ext cx="8291264" cy="5400600"/>
          </a:xfrm>
        </p:spPr>
        <p:txBody>
          <a:bodyPr>
            <a:normAutofit fontScale="92500" lnSpcReduction="20000"/>
          </a:bodyPr>
          <a:lstStyle/>
          <a:p>
            <a:pPr>
              <a:buNone/>
            </a:pPr>
            <a:r>
              <a:rPr lang="ja-JP" altLang="en-US" u="sng" dirty="0" smtClean="0">
                <a:solidFill>
                  <a:schemeClr val="accent5">
                    <a:lumMod val="50000"/>
                  </a:schemeClr>
                </a:solidFill>
              </a:rPr>
              <a:t>レイプ支持態度の変容</a:t>
            </a:r>
            <a:endParaRPr lang="en-US" altLang="ja-JP" u="sng" dirty="0" smtClean="0">
              <a:solidFill>
                <a:schemeClr val="accent5">
                  <a:lumMod val="50000"/>
                </a:schemeClr>
              </a:solidFill>
            </a:endParaRPr>
          </a:p>
          <a:p>
            <a:pPr>
              <a:buNone/>
            </a:pPr>
            <a:r>
              <a:rPr lang="ja-JP" altLang="en-US" dirty="0" smtClean="0">
                <a:solidFill>
                  <a:schemeClr val="accent5">
                    <a:lumMod val="50000"/>
                  </a:schemeClr>
                </a:solidFill>
              </a:rPr>
              <a:t>結果からレイプ支持態度の変化がわずかに認められた。被害者の手記を読むことは、「書き手と読み手の間には「対話」が発生する </a:t>
            </a:r>
            <a:r>
              <a:rPr lang="en-US" altLang="ja-JP" dirty="0" smtClean="0">
                <a:solidFill>
                  <a:schemeClr val="accent5">
                    <a:lumMod val="50000"/>
                  </a:schemeClr>
                </a:solidFill>
              </a:rPr>
              <a:t>(</a:t>
            </a:r>
            <a:r>
              <a:rPr lang="ja-JP" altLang="en-US" dirty="0" smtClean="0">
                <a:solidFill>
                  <a:schemeClr val="accent5">
                    <a:lumMod val="50000"/>
                  </a:schemeClr>
                </a:solidFill>
              </a:rPr>
              <a:t>小平・伊藤</a:t>
            </a:r>
            <a:r>
              <a:rPr lang="en-US" altLang="ja-JP" dirty="0" smtClean="0">
                <a:solidFill>
                  <a:schemeClr val="accent5">
                    <a:lumMod val="50000"/>
                  </a:schemeClr>
                </a:solidFill>
              </a:rPr>
              <a:t>, 2008) </a:t>
            </a:r>
            <a:r>
              <a:rPr lang="ja-JP" altLang="en-US" dirty="0" smtClean="0">
                <a:solidFill>
                  <a:schemeClr val="accent5">
                    <a:lumMod val="50000"/>
                  </a:schemeClr>
                </a:solidFill>
              </a:rPr>
              <a:t>」と捉えることができ、レイプ被害者がどんな気持ちになり、どのように考え、行動していくかという問題についての気づきを促し、被害者に対する非好意的で冷淡な態度をより好意的な態度に変容させる可能性が示された。</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また、</a:t>
            </a:r>
            <a:r>
              <a:rPr lang="en-US" altLang="ja-JP" dirty="0" smtClean="0">
                <a:solidFill>
                  <a:schemeClr val="accent5">
                    <a:lumMod val="50000"/>
                  </a:schemeClr>
                </a:solidFill>
              </a:rPr>
              <a:t>PAC</a:t>
            </a:r>
            <a:r>
              <a:rPr lang="ja-JP" altLang="en-US" dirty="0" smtClean="0">
                <a:solidFill>
                  <a:schemeClr val="accent5">
                    <a:lumMod val="50000"/>
                  </a:schemeClr>
                </a:solidFill>
              </a:rPr>
              <a:t>分析はそれ自体が発達援助的な意義や可能性をもつ手法であり </a:t>
            </a:r>
            <a:r>
              <a:rPr lang="en-US" altLang="ja-JP" dirty="0" smtClean="0">
                <a:solidFill>
                  <a:schemeClr val="accent5">
                    <a:lumMod val="50000"/>
                  </a:schemeClr>
                </a:solidFill>
              </a:rPr>
              <a:t>(</a:t>
            </a:r>
            <a:r>
              <a:rPr lang="ja-JP" altLang="en-US" dirty="0" smtClean="0">
                <a:solidFill>
                  <a:schemeClr val="accent5">
                    <a:lumMod val="50000"/>
                  </a:schemeClr>
                </a:solidFill>
              </a:rPr>
              <a:t>井上・伊藤</a:t>
            </a:r>
            <a:r>
              <a:rPr lang="en-US" altLang="ja-JP" dirty="0" smtClean="0">
                <a:solidFill>
                  <a:schemeClr val="accent5">
                    <a:lumMod val="50000"/>
                  </a:schemeClr>
                </a:solidFill>
              </a:rPr>
              <a:t>, 1997) </a:t>
            </a:r>
            <a:r>
              <a:rPr lang="ja-JP" altLang="en-US" dirty="0" err="1" smtClean="0">
                <a:solidFill>
                  <a:schemeClr val="accent5">
                    <a:lumMod val="50000"/>
                  </a:schemeClr>
                </a:solidFill>
              </a:rPr>
              <a:t>、</a:t>
            </a:r>
            <a:r>
              <a:rPr lang="ja-JP" altLang="en-US" dirty="0" smtClean="0">
                <a:solidFill>
                  <a:schemeClr val="accent5">
                    <a:lumMod val="50000"/>
                  </a:schemeClr>
                </a:solidFill>
              </a:rPr>
              <a:t>研究者と実験協力者が対話することによる影響もあったと考えられる。</a:t>
            </a:r>
            <a:endParaRPr lang="en-US" altLang="ja-JP" dirty="0" smtClean="0">
              <a:solidFill>
                <a:schemeClr val="accent5">
                  <a:lumMod val="50000"/>
                </a:schemeClr>
              </a:solidFill>
            </a:endParaRPr>
          </a:p>
          <a:p>
            <a:pPr>
              <a:buNone/>
            </a:pPr>
            <a:endParaRPr lang="en-US" altLang="ja-JP" dirty="0" smtClean="0">
              <a:solidFill>
                <a:schemeClr val="accent5">
                  <a:lumMod val="50000"/>
                </a:schemeClr>
              </a:solidFill>
            </a:endParaRPr>
          </a:p>
          <a:p>
            <a:endParaRPr kumimoji="1" lang="ja-JP" altLang="en-US"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5">
                    <a:lumMod val="50000"/>
                  </a:schemeClr>
                </a:solidFill>
              </a:rPr>
              <a:t>考察（３）</a:t>
            </a:r>
            <a:endParaRPr kumimoji="1" lang="ja-JP" altLang="en-US" dirty="0">
              <a:solidFill>
                <a:schemeClr val="accent5">
                  <a:lumMod val="50000"/>
                </a:schemeClr>
              </a:solidFill>
            </a:endParaRPr>
          </a:p>
        </p:txBody>
      </p:sp>
      <p:sp>
        <p:nvSpPr>
          <p:cNvPr id="3" name="コンテンツ プレースホルダ 2"/>
          <p:cNvSpPr>
            <a:spLocks noGrp="1"/>
          </p:cNvSpPr>
          <p:nvPr>
            <p:ph idx="1"/>
          </p:nvPr>
        </p:nvSpPr>
        <p:spPr/>
        <p:txBody>
          <a:bodyPr>
            <a:normAutofit lnSpcReduction="10000"/>
          </a:bodyPr>
          <a:lstStyle/>
          <a:p>
            <a:pPr>
              <a:buNone/>
            </a:pPr>
            <a:r>
              <a:rPr lang="en-US" altLang="ja-JP" u="sng" dirty="0" smtClean="0">
                <a:solidFill>
                  <a:schemeClr val="accent5">
                    <a:lumMod val="50000"/>
                  </a:schemeClr>
                </a:solidFill>
              </a:rPr>
              <a:t>PAC</a:t>
            </a:r>
            <a:r>
              <a:rPr lang="ja-JP" altLang="en-US" u="sng" dirty="0" smtClean="0">
                <a:solidFill>
                  <a:schemeClr val="accent5">
                    <a:lumMod val="50000"/>
                  </a:schemeClr>
                </a:solidFill>
              </a:rPr>
              <a:t>分析の方法的有効性</a:t>
            </a:r>
            <a:endParaRPr lang="en-US" altLang="ja-JP" u="sng" dirty="0" smtClean="0">
              <a:solidFill>
                <a:schemeClr val="accent5">
                  <a:lumMod val="50000"/>
                </a:schemeClr>
              </a:solidFill>
            </a:endParaRPr>
          </a:p>
          <a:p>
            <a:pPr>
              <a:buNone/>
            </a:pPr>
            <a:r>
              <a:rPr lang="en-US" altLang="ja-JP" dirty="0" smtClean="0">
                <a:solidFill>
                  <a:schemeClr val="accent5">
                    <a:lumMod val="50000"/>
                  </a:schemeClr>
                </a:solidFill>
              </a:rPr>
              <a:t>PAC</a:t>
            </a:r>
            <a:r>
              <a:rPr lang="ja-JP" altLang="ja-JP" dirty="0" smtClean="0">
                <a:solidFill>
                  <a:schemeClr val="accent5">
                    <a:lumMod val="50000"/>
                  </a:schemeClr>
                </a:solidFill>
              </a:rPr>
              <a:t>分析は「ひとりひとりの問題に合わせた心理テストをその場で作成し、個人内構造を分析する」</a:t>
            </a:r>
            <a:r>
              <a:rPr lang="en-US" altLang="ja-JP" dirty="0" smtClean="0">
                <a:solidFill>
                  <a:schemeClr val="accent5">
                    <a:lumMod val="50000"/>
                  </a:schemeClr>
                </a:solidFill>
              </a:rPr>
              <a:t> (</a:t>
            </a:r>
            <a:r>
              <a:rPr lang="ja-JP" altLang="ja-JP" dirty="0" smtClean="0">
                <a:solidFill>
                  <a:schemeClr val="accent5">
                    <a:lumMod val="50000"/>
                  </a:schemeClr>
                </a:solidFill>
              </a:rPr>
              <a:t>内藤</a:t>
            </a:r>
            <a:r>
              <a:rPr lang="en-US" altLang="ja-JP" dirty="0" smtClean="0">
                <a:solidFill>
                  <a:schemeClr val="accent5">
                    <a:lumMod val="50000"/>
                  </a:schemeClr>
                </a:solidFill>
              </a:rPr>
              <a:t>, 1997) </a:t>
            </a:r>
            <a:r>
              <a:rPr lang="ja-JP" altLang="ja-JP" dirty="0" smtClean="0">
                <a:solidFill>
                  <a:schemeClr val="accent5">
                    <a:lumMod val="50000"/>
                  </a:schemeClr>
                </a:solidFill>
              </a:rPr>
              <a:t>という機能があり、井上</a:t>
            </a:r>
            <a:r>
              <a:rPr lang="en-US" altLang="ja-JP" dirty="0" smtClean="0">
                <a:solidFill>
                  <a:schemeClr val="accent5">
                    <a:lumMod val="50000"/>
                  </a:schemeClr>
                </a:solidFill>
              </a:rPr>
              <a:t> (1998) </a:t>
            </a:r>
            <a:r>
              <a:rPr lang="ja-JP" altLang="ja-JP" dirty="0" smtClean="0">
                <a:solidFill>
                  <a:schemeClr val="accent5">
                    <a:lumMod val="50000"/>
                  </a:schemeClr>
                </a:solidFill>
              </a:rPr>
              <a:t>が「評価査定機能」と位置付けたように、心の内面の質的変化を見るために、</a:t>
            </a:r>
            <a:r>
              <a:rPr lang="en-US" altLang="ja-JP" dirty="0" smtClean="0">
                <a:solidFill>
                  <a:schemeClr val="accent5">
                    <a:lumMod val="50000"/>
                  </a:schemeClr>
                </a:solidFill>
              </a:rPr>
              <a:t>PAC</a:t>
            </a:r>
            <a:r>
              <a:rPr lang="ja-JP" altLang="ja-JP" dirty="0" smtClean="0">
                <a:solidFill>
                  <a:schemeClr val="accent5">
                    <a:lumMod val="50000"/>
                  </a:schemeClr>
                </a:solidFill>
              </a:rPr>
              <a:t>分析を事前事後テストとして用いることの方法的有効性についても明らかにされた</a:t>
            </a:r>
            <a:r>
              <a:rPr lang="ja-JP" altLang="en-US" dirty="0" smtClean="0">
                <a:solidFill>
                  <a:schemeClr val="accent5">
                    <a:lumMod val="50000"/>
                  </a:schemeClr>
                </a:solidFill>
              </a:rPr>
              <a:t>といえよう</a:t>
            </a:r>
            <a:r>
              <a:rPr lang="ja-JP" altLang="ja-JP" dirty="0" smtClean="0">
                <a:solidFill>
                  <a:schemeClr val="accent5">
                    <a:lumMod val="50000"/>
                  </a:schemeClr>
                </a:solidFill>
              </a:rPr>
              <a:t>。</a:t>
            </a:r>
          </a:p>
          <a:p>
            <a:endParaRPr kumimoji="1" lang="ja-JP" altLang="en-US"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19</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852704"/>
          </a:xfrm>
        </p:spPr>
        <p:txBody>
          <a:bodyPr>
            <a:normAutofit/>
          </a:bodyPr>
          <a:lstStyle/>
          <a:p>
            <a:r>
              <a:rPr lang="en-US" altLang="ja-JP" b="1" dirty="0" smtClean="0">
                <a:solidFill>
                  <a:schemeClr val="accent5">
                    <a:lumMod val="50000"/>
                  </a:schemeClr>
                </a:solidFill>
              </a:rPr>
              <a:t>1</a:t>
            </a:r>
            <a:r>
              <a:rPr lang="ja-JP" altLang="en-US" sz="4400" b="1" dirty="0" smtClean="0">
                <a:solidFill>
                  <a:schemeClr val="accent5">
                    <a:lumMod val="50000"/>
                  </a:schemeClr>
                </a:solidFill>
              </a:rPr>
              <a:t>　デート</a:t>
            </a:r>
            <a:r>
              <a:rPr lang="ja-JP" altLang="ja-JP" sz="4400" b="1" dirty="0" smtClean="0">
                <a:solidFill>
                  <a:schemeClr val="accent5">
                    <a:lumMod val="50000"/>
                  </a:schemeClr>
                </a:solidFill>
              </a:rPr>
              <a:t>レイプ</a:t>
            </a:r>
            <a:r>
              <a:rPr lang="ja-JP" altLang="en-US" sz="4400" b="1" dirty="0" smtClean="0">
                <a:solidFill>
                  <a:schemeClr val="accent5">
                    <a:lumMod val="50000"/>
                  </a:schemeClr>
                </a:solidFill>
              </a:rPr>
              <a:t>の定義</a:t>
            </a:r>
            <a:endParaRPr kumimoji="1" lang="ja-JP" altLang="en-US" sz="4000" dirty="0">
              <a:solidFill>
                <a:schemeClr val="accent5">
                  <a:lumMod val="50000"/>
                </a:schemeClr>
              </a:solidFill>
            </a:endParaRPr>
          </a:p>
        </p:txBody>
      </p:sp>
      <p:sp>
        <p:nvSpPr>
          <p:cNvPr id="5" name="スライド番号プレースホルダ 4"/>
          <p:cNvSpPr>
            <a:spLocks noGrp="1"/>
          </p:cNvSpPr>
          <p:nvPr>
            <p:ph type="sldNum" sz="quarter" idx="12"/>
          </p:nvPr>
        </p:nvSpPr>
        <p:spPr/>
        <p:txBody>
          <a:bodyPr/>
          <a:lstStyle/>
          <a:p>
            <a:fld id="{5FAFB1C1-FA38-4BF4-96A1-8FB6E4952561}" type="slidenum">
              <a:rPr kumimoji="1" lang="ja-JP" altLang="en-US" smtClean="0"/>
              <a:pPr/>
              <a:t>2</a:t>
            </a:fld>
            <a:endParaRPr kumimoji="1" lang="ja-JP" altLang="en-US"/>
          </a:p>
        </p:txBody>
      </p:sp>
      <p:sp>
        <p:nvSpPr>
          <p:cNvPr id="6" name="正方形/長方形 5"/>
          <p:cNvSpPr/>
          <p:nvPr/>
        </p:nvSpPr>
        <p:spPr>
          <a:xfrm>
            <a:off x="395536" y="1124744"/>
            <a:ext cx="8280920" cy="5256584"/>
          </a:xfrm>
          <a:prstGeom prst="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ja-JP" sz="2800" b="1" dirty="0" smtClean="0">
                <a:solidFill>
                  <a:schemeClr val="accent6"/>
                </a:solidFill>
              </a:rPr>
              <a:t>デートレイプ</a:t>
            </a:r>
            <a:r>
              <a:rPr lang="ja-JP" altLang="en-US" sz="2800" b="1" dirty="0" smtClean="0">
                <a:solidFill>
                  <a:schemeClr val="accent6"/>
                </a:solidFill>
              </a:rPr>
              <a:t>の定義</a:t>
            </a:r>
            <a:endParaRPr lang="en-US" altLang="ja-JP" sz="2800" b="1" dirty="0" smtClean="0">
              <a:solidFill>
                <a:schemeClr val="accent6"/>
              </a:solidFill>
            </a:endParaRPr>
          </a:p>
          <a:p>
            <a:pPr marL="514350" indent="-514350"/>
            <a:r>
              <a:rPr lang="ja-JP" altLang="en-US" sz="2800" b="1" dirty="0" smtClean="0">
                <a:solidFill>
                  <a:schemeClr val="accent5">
                    <a:lumMod val="50000"/>
                  </a:schemeClr>
                </a:solidFill>
              </a:rPr>
              <a:t>「</a:t>
            </a:r>
            <a:r>
              <a:rPr lang="ja-JP" altLang="ja-JP" sz="2800" b="1" dirty="0" smtClean="0">
                <a:solidFill>
                  <a:schemeClr val="accent5">
                    <a:lumMod val="50000"/>
                  </a:schemeClr>
                </a:solidFill>
              </a:rPr>
              <a:t>二人のうちどちらか一方、もしくは両方が相手に対して恋愛感情をもっている」関係における</a:t>
            </a:r>
            <a:r>
              <a:rPr lang="ja-JP" altLang="en-US" sz="2800" b="1" dirty="0" smtClean="0">
                <a:solidFill>
                  <a:schemeClr val="accent5">
                    <a:lumMod val="50000"/>
                  </a:schemeClr>
                </a:solidFill>
              </a:rPr>
              <a:t>レイプ</a:t>
            </a:r>
            <a:endParaRPr lang="en-US" altLang="ja-JP" sz="2800" b="1" dirty="0" smtClean="0">
              <a:solidFill>
                <a:schemeClr val="accent5">
                  <a:lumMod val="50000"/>
                </a:schemeClr>
              </a:solidFill>
            </a:endParaRPr>
          </a:p>
          <a:p>
            <a:pPr marL="514350" indent="-514350"/>
            <a:endParaRPr lang="en-US" altLang="ja-JP" sz="2800" b="1" dirty="0" smtClean="0">
              <a:solidFill>
                <a:schemeClr val="accent5">
                  <a:lumMod val="50000"/>
                </a:schemeClr>
              </a:solidFill>
            </a:endParaRPr>
          </a:p>
          <a:p>
            <a:pPr marL="514350" indent="-514350"/>
            <a:r>
              <a:rPr lang="ja-JP" altLang="en-US" sz="2800" b="1" dirty="0" smtClean="0">
                <a:solidFill>
                  <a:schemeClr val="accent5">
                    <a:lumMod val="50000"/>
                  </a:schemeClr>
                </a:solidFill>
              </a:rPr>
              <a:t>レイプとは</a:t>
            </a:r>
            <a:endParaRPr lang="en-US" altLang="ja-JP" sz="2800" b="1" dirty="0" smtClean="0">
              <a:solidFill>
                <a:schemeClr val="accent5">
                  <a:lumMod val="50000"/>
                </a:schemeClr>
              </a:solidFill>
            </a:endParaRPr>
          </a:p>
          <a:p>
            <a:pPr marL="514350" indent="-514350">
              <a:buAutoNum type="arabicParenR"/>
            </a:pPr>
            <a:r>
              <a:rPr lang="ja-JP" altLang="ja-JP" sz="2800" b="1" dirty="0" smtClean="0">
                <a:solidFill>
                  <a:schemeClr val="accent5">
                    <a:lumMod val="50000"/>
                  </a:schemeClr>
                </a:solidFill>
              </a:rPr>
              <a:t>強要された性行為</a:t>
            </a:r>
            <a:endParaRPr lang="en-US" altLang="ja-JP" sz="2800" b="1" dirty="0" smtClean="0">
              <a:solidFill>
                <a:schemeClr val="accent5">
                  <a:lumMod val="50000"/>
                </a:schemeClr>
              </a:solidFill>
            </a:endParaRPr>
          </a:p>
          <a:p>
            <a:pPr marL="514350" indent="-514350">
              <a:buAutoNum type="arabicParenR"/>
            </a:pPr>
            <a:r>
              <a:rPr lang="ja-JP" altLang="ja-JP" sz="2800" b="1" dirty="0" smtClean="0">
                <a:solidFill>
                  <a:schemeClr val="accent5">
                    <a:lumMod val="50000"/>
                  </a:schemeClr>
                </a:solidFill>
              </a:rPr>
              <a:t>被害者の意思に反して、または被害者の同意なしに行われた性行為</a:t>
            </a:r>
            <a:endParaRPr lang="en-US" altLang="ja-JP" sz="2800" b="1" dirty="0" smtClean="0">
              <a:solidFill>
                <a:schemeClr val="accent5">
                  <a:lumMod val="50000"/>
                </a:schemeClr>
              </a:solidFill>
            </a:endParaRPr>
          </a:p>
          <a:p>
            <a:pPr marL="514350" indent="-514350">
              <a:buAutoNum type="arabicParenR"/>
            </a:pPr>
            <a:r>
              <a:rPr lang="ja-JP" altLang="ja-JP" sz="2800" b="1" dirty="0" smtClean="0">
                <a:solidFill>
                  <a:schemeClr val="accent5">
                    <a:lumMod val="50000"/>
                  </a:schemeClr>
                </a:solidFill>
              </a:rPr>
              <a:t>被害者が精神的・身体的に無力な状態での性行為</a:t>
            </a:r>
            <a:endParaRPr lang="en-US" altLang="ja-JP" sz="2800" b="1" dirty="0" smtClean="0">
              <a:solidFill>
                <a:schemeClr val="accent5">
                  <a:lumMod val="50000"/>
                </a:schemeClr>
              </a:solidFill>
            </a:endParaRPr>
          </a:p>
          <a:p>
            <a:pPr marL="514350" indent="-514350">
              <a:buAutoNum type="arabicParenR"/>
            </a:pPr>
            <a:r>
              <a:rPr lang="ja-JP" altLang="ja-JP" sz="2800" b="1" dirty="0" smtClean="0">
                <a:solidFill>
                  <a:schemeClr val="accent5">
                    <a:lumMod val="50000"/>
                  </a:schemeClr>
                </a:solidFill>
              </a:rPr>
              <a:t>法的な性的同意年齢（日本では</a:t>
            </a:r>
            <a:r>
              <a:rPr lang="en-US" altLang="ja-JP" sz="2800" b="1" dirty="0" smtClean="0">
                <a:solidFill>
                  <a:schemeClr val="accent5">
                    <a:lumMod val="50000"/>
                  </a:schemeClr>
                </a:solidFill>
              </a:rPr>
              <a:t>13</a:t>
            </a:r>
            <a:r>
              <a:rPr lang="ja-JP" altLang="ja-JP" sz="2800" b="1" dirty="0" smtClean="0">
                <a:solidFill>
                  <a:schemeClr val="accent5">
                    <a:lumMod val="50000"/>
                  </a:schemeClr>
                </a:solidFill>
              </a:rPr>
              <a:t>歳）未満の相手との性行為</a:t>
            </a:r>
            <a:endParaRPr lang="en-US" altLang="ja-JP" sz="2800" b="1" dirty="0" smtClean="0">
              <a:solidFill>
                <a:schemeClr val="accent5">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kumimoji="1" lang="ja-JP" altLang="en-US" b="1" dirty="0" smtClean="0">
                <a:solidFill>
                  <a:schemeClr val="accent5">
                    <a:lumMod val="50000"/>
                  </a:schemeClr>
                </a:solidFill>
              </a:rPr>
              <a:t>まとめ</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124744"/>
            <a:ext cx="8229600" cy="5256584"/>
          </a:xfrm>
        </p:spPr>
        <p:txBody>
          <a:bodyPr>
            <a:normAutofit fontScale="92500"/>
          </a:bodyPr>
          <a:lstStyle/>
          <a:p>
            <a:pPr>
              <a:buNone/>
            </a:pPr>
            <a:r>
              <a:rPr lang="ja-JP" altLang="en-US" dirty="0" smtClean="0">
                <a:solidFill>
                  <a:schemeClr val="accent5">
                    <a:lumMod val="50000"/>
                  </a:schemeClr>
                </a:solidFill>
              </a:rPr>
              <a:t>本研究では、レイプ被害者の手記を読むことが、被害者に対するイメージ構造に変化をもたらし、レイプ支持態度の変容にまで効果をもつものであることが</a:t>
            </a:r>
            <a:r>
              <a:rPr lang="en-US" altLang="ja-JP" dirty="0" smtClean="0">
                <a:solidFill>
                  <a:schemeClr val="accent5">
                    <a:lumMod val="50000"/>
                  </a:schemeClr>
                </a:solidFill>
              </a:rPr>
              <a:t>PAC</a:t>
            </a:r>
            <a:r>
              <a:rPr lang="ja-JP" altLang="en-US" dirty="0" smtClean="0">
                <a:solidFill>
                  <a:schemeClr val="accent5">
                    <a:lumMod val="50000"/>
                  </a:schemeClr>
                </a:solidFill>
              </a:rPr>
              <a:t>分析の手法をもちいることによって明らかにされた。</a:t>
            </a:r>
            <a:endParaRPr lang="en-US" altLang="ja-JP" u="sng" dirty="0" smtClean="0">
              <a:solidFill>
                <a:schemeClr val="accent5">
                  <a:lumMod val="50000"/>
                </a:schemeClr>
              </a:solidFill>
            </a:endParaRPr>
          </a:p>
          <a:p>
            <a:pPr>
              <a:buNone/>
            </a:pPr>
            <a:r>
              <a:rPr lang="ja-JP" altLang="en-US" dirty="0" smtClean="0">
                <a:solidFill>
                  <a:schemeClr val="accent5">
                    <a:lumMod val="50000"/>
                  </a:schemeClr>
                </a:solidFill>
              </a:rPr>
              <a:t>レイプ支持態度を強くもっている人とそうではない人との違いや男女によるイメージ構造の違いについては検討することができなかったため、今後の検討課題である。レイプ支持態度の変容を目的とした効果的な心理教育的介入を行うために基礎的データを蓄積していくことが必要である。</a:t>
            </a:r>
            <a:endParaRPr lang="en-US" altLang="ja-JP" dirty="0" smtClean="0">
              <a:solidFill>
                <a:schemeClr val="accent5">
                  <a:lumMod val="50000"/>
                </a:schemeClr>
              </a:solidFill>
            </a:endParaRPr>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78098"/>
          </a:xfrm>
        </p:spPr>
        <p:txBody>
          <a:bodyPr/>
          <a:lstStyle/>
          <a:p>
            <a:r>
              <a:rPr kumimoji="1" lang="ja-JP" altLang="en-US" b="1" dirty="0" smtClean="0">
                <a:solidFill>
                  <a:schemeClr val="accent5">
                    <a:lumMod val="50000"/>
                  </a:schemeClr>
                </a:solidFill>
              </a:rPr>
              <a:t>主要引用文献</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052736"/>
            <a:ext cx="8229600" cy="5544616"/>
          </a:xfrm>
        </p:spPr>
        <p:txBody>
          <a:bodyPr>
            <a:normAutofit fontScale="62500" lnSpcReduction="20000"/>
          </a:bodyPr>
          <a:lstStyle/>
          <a:p>
            <a:r>
              <a:rPr lang="ja-JP" altLang="ja-JP" dirty="0" smtClean="0"/>
              <a:t>井上孝代　</a:t>
            </a:r>
            <a:r>
              <a:rPr lang="en-US" altLang="ja-JP" dirty="0" smtClean="0"/>
              <a:t>(1998).</a:t>
            </a:r>
            <a:r>
              <a:rPr lang="ja-JP" altLang="ja-JP" dirty="0" smtClean="0"/>
              <a:t>　カウンセリングにおける</a:t>
            </a:r>
            <a:r>
              <a:rPr lang="en-US" altLang="ja-JP" dirty="0" smtClean="0"/>
              <a:t>PAC</a:t>
            </a:r>
            <a:r>
              <a:rPr lang="ja-JP" altLang="ja-JP" dirty="0" smtClean="0"/>
              <a:t>（個人別態度構造）分析の効果　心理学研究</a:t>
            </a:r>
            <a:r>
              <a:rPr lang="en-US" altLang="ja-JP" dirty="0" smtClean="0"/>
              <a:t>, </a:t>
            </a:r>
            <a:r>
              <a:rPr lang="en-US" altLang="ja-JP" b="1" dirty="0" smtClean="0"/>
              <a:t>69(4)</a:t>
            </a:r>
            <a:r>
              <a:rPr lang="en-US" altLang="ja-JP" dirty="0" smtClean="0"/>
              <a:t>, 295-303.</a:t>
            </a:r>
            <a:endParaRPr lang="ja-JP" altLang="ja-JP" dirty="0" smtClean="0"/>
          </a:p>
          <a:p>
            <a:r>
              <a:rPr lang="ja-JP" altLang="ja-JP" dirty="0" smtClean="0"/>
              <a:t>井上孝代・伊藤武彦　</a:t>
            </a:r>
            <a:r>
              <a:rPr lang="en-US" altLang="ja-JP" dirty="0" smtClean="0"/>
              <a:t>(1997).</a:t>
            </a:r>
            <a:r>
              <a:rPr lang="ja-JP" altLang="ja-JP" dirty="0" smtClean="0"/>
              <a:t>　異文化間カウンセリングにおける</a:t>
            </a:r>
            <a:r>
              <a:rPr lang="en-US" altLang="ja-JP" dirty="0" smtClean="0"/>
              <a:t>PAC</a:t>
            </a:r>
            <a:r>
              <a:rPr lang="ja-JP" altLang="ja-JP" dirty="0" smtClean="0"/>
              <a:t>分析技法　井上孝代（編）異文化間臨床心理学序説　多賀出版　（第</a:t>
            </a:r>
            <a:r>
              <a:rPr lang="en-US" altLang="ja-JP" dirty="0" smtClean="0"/>
              <a:t>4</a:t>
            </a:r>
            <a:r>
              <a:rPr lang="ja-JP" altLang="ja-JP" dirty="0" smtClean="0"/>
              <a:t>章　</a:t>
            </a:r>
            <a:r>
              <a:rPr lang="en-US" altLang="ja-JP" dirty="0" smtClean="0"/>
              <a:t>(pp.103-137.)</a:t>
            </a:r>
            <a:r>
              <a:rPr lang="ja-JP" altLang="ja-JP" dirty="0" smtClean="0"/>
              <a:t>）</a:t>
            </a:r>
          </a:p>
          <a:p>
            <a:r>
              <a:rPr lang="ja-JP" altLang="ja-JP" dirty="0" smtClean="0"/>
              <a:t>片岡弥恵子</a:t>
            </a:r>
            <a:r>
              <a:rPr lang="en-US" altLang="ja-JP" dirty="0" smtClean="0"/>
              <a:t>, </a:t>
            </a:r>
            <a:r>
              <a:rPr lang="ja-JP" altLang="ja-JP" dirty="0" smtClean="0"/>
              <a:t>堀内成子　</a:t>
            </a:r>
            <a:r>
              <a:rPr lang="en-US" altLang="ja-JP" dirty="0" smtClean="0"/>
              <a:t>(2001). </a:t>
            </a:r>
            <a:r>
              <a:rPr lang="ja-JP" altLang="ja-JP" dirty="0" smtClean="0"/>
              <a:t>看護者のもつ性暴力に対する態度と知識</a:t>
            </a:r>
            <a:r>
              <a:rPr lang="en-US" altLang="ja-JP" dirty="0" smtClean="0"/>
              <a:t>  </a:t>
            </a:r>
            <a:r>
              <a:rPr lang="ja-JP" altLang="ja-JP" dirty="0" smtClean="0"/>
              <a:t>日本助産学会誌</a:t>
            </a:r>
            <a:r>
              <a:rPr lang="en-US" altLang="ja-JP" dirty="0" smtClean="0"/>
              <a:t>, </a:t>
            </a:r>
            <a:r>
              <a:rPr lang="en-US" altLang="ja-JP" b="1" dirty="0" smtClean="0"/>
              <a:t>15(1)</a:t>
            </a:r>
            <a:r>
              <a:rPr lang="en-US" altLang="ja-JP" dirty="0" smtClean="0"/>
              <a:t> 14-23 </a:t>
            </a:r>
          </a:p>
          <a:p>
            <a:r>
              <a:rPr lang="ja-JP" altLang="ja-JP" dirty="0" smtClean="0"/>
              <a:t>北風菜穂子・伊藤武彦・井上孝代　</a:t>
            </a:r>
            <a:r>
              <a:rPr lang="en-US" altLang="ja-JP" dirty="0" smtClean="0"/>
              <a:t>(2009).</a:t>
            </a:r>
            <a:r>
              <a:rPr lang="ja-JP" altLang="ja-JP" dirty="0" smtClean="0"/>
              <a:t>　</a:t>
            </a:r>
            <a:r>
              <a:rPr lang="ja-JP" altLang="ja-JP" b="1" dirty="0" smtClean="0"/>
              <a:t> </a:t>
            </a:r>
            <a:r>
              <a:rPr lang="ja-JP" altLang="ja-JP" dirty="0" smtClean="0"/>
              <a:t>レイプ神話受容と被害者</a:t>
            </a:r>
            <a:r>
              <a:rPr lang="en-US" altLang="ja-JP" dirty="0" smtClean="0"/>
              <a:t>‐</a:t>
            </a:r>
            <a:r>
              <a:rPr lang="ja-JP" altLang="ja-JP" dirty="0" smtClean="0"/>
              <a:t>加害者の関係によるレイプの責任判断に関する研究　応用心理学研究</a:t>
            </a:r>
            <a:r>
              <a:rPr lang="en-US" altLang="ja-JP" dirty="0" smtClean="0"/>
              <a:t>, </a:t>
            </a:r>
            <a:r>
              <a:rPr lang="en-US" altLang="ja-JP" b="1" dirty="0" smtClean="0"/>
              <a:t>34(1)</a:t>
            </a:r>
            <a:r>
              <a:rPr lang="en-US" altLang="ja-JP" dirty="0" smtClean="0"/>
              <a:t>, 56-57.</a:t>
            </a:r>
            <a:endParaRPr lang="ja-JP" altLang="ja-JP" dirty="0" smtClean="0"/>
          </a:p>
          <a:p>
            <a:r>
              <a:rPr lang="ja-JP" altLang="ja-JP" dirty="0" smtClean="0"/>
              <a:t>北風菜穂子　</a:t>
            </a:r>
            <a:r>
              <a:rPr lang="en-US" altLang="ja-JP" dirty="0" smtClean="0"/>
              <a:t>(2011).</a:t>
            </a:r>
            <a:r>
              <a:rPr lang="ja-JP" altLang="ja-JP" dirty="0" smtClean="0"/>
              <a:t>　レイプ支持態度がデートレイプの判断に及ぼす影響</a:t>
            </a:r>
            <a:r>
              <a:rPr lang="en-US" altLang="ja-JP" dirty="0" smtClean="0"/>
              <a:t>--</a:t>
            </a:r>
            <a:r>
              <a:rPr lang="ja-JP" altLang="ja-JP" dirty="0" smtClean="0"/>
              <a:t>強要戦術、被害者の心情との関連</a:t>
            </a:r>
            <a:r>
              <a:rPr lang="en-US" altLang="ja-JP" dirty="0" smtClean="0"/>
              <a:t>  </a:t>
            </a:r>
            <a:r>
              <a:rPr lang="ja-JP" altLang="ja-JP" dirty="0" smtClean="0"/>
              <a:t>明治学院大学大学院心理学研究科心理学専攻紀要 </a:t>
            </a:r>
            <a:r>
              <a:rPr lang="en-US" altLang="ja-JP" b="1" dirty="0" smtClean="0"/>
              <a:t>16</a:t>
            </a:r>
            <a:r>
              <a:rPr lang="en-US" altLang="ja-JP" dirty="0" smtClean="0"/>
              <a:t>, 13-29.</a:t>
            </a:r>
          </a:p>
          <a:p>
            <a:r>
              <a:rPr lang="ja-JP" altLang="ja-JP" dirty="0" smtClean="0"/>
              <a:t>小林美佳　</a:t>
            </a:r>
            <a:r>
              <a:rPr lang="en-US" altLang="ja-JP" dirty="0" smtClean="0"/>
              <a:t>(2008).</a:t>
            </a:r>
            <a:r>
              <a:rPr lang="ja-JP" altLang="ja-JP" dirty="0" smtClean="0"/>
              <a:t>　性犯罪被害にあうということ　朝日新聞出版</a:t>
            </a:r>
          </a:p>
          <a:p>
            <a:r>
              <a:rPr lang="en-US" altLang="ja-JP" dirty="0" err="1" smtClean="0"/>
              <a:t>Lottes,I</a:t>
            </a:r>
            <a:r>
              <a:rPr lang="en-US" altLang="ja-JP" dirty="0" smtClean="0"/>
              <a:t>. (1998). Rape supportive attitude scale, C. M. Davis.(Ed.), </a:t>
            </a:r>
            <a:r>
              <a:rPr lang="en-US" altLang="ja-JP" i="1" dirty="0" smtClean="0"/>
              <a:t>Handbook of Sexuality Measures, </a:t>
            </a:r>
            <a:r>
              <a:rPr lang="en-US" altLang="ja-JP" dirty="0" smtClean="0"/>
              <a:t>pp. 504-505, Sage Publications.</a:t>
            </a:r>
            <a:endParaRPr lang="ja-JP" altLang="ja-JP" dirty="0" smtClean="0"/>
          </a:p>
          <a:p>
            <a:r>
              <a:rPr lang="ja-JP" altLang="ja-JP" dirty="0" smtClean="0"/>
              <a:t>内藤哲雄　</a:t>
            </a:r>
            <a:r>
              <a:rPr lang="en-US" altLang="ja-JP" dirty="0" smtClean="0"/>
              <a:t>(1993). </a:t>
            </a:r>
            <a:r>
              <a:rPr lang="ja-JP" altLang="ja-JP" dirty="0" smtClean="0"/>
              <a:t>個人別態度構造の分析について　信州大学人文学部人文科学論集</a:t>
            </a:r>
            <a:r>
              <a:rPr lang="en-US" altLang="ja-JP" dirty="0" smtClean="0"/>
              <a:t>, </a:t>
            </a:r>
            <a:r>
              <a:rPr lang="en-US" altLang="ja-JP" b="1" dirty="0" smtClean="0"/>
              <a:t>27</a:t>
            </a:r>
            <a:r>
              <a:rPr lang="en-US" altLang="ja-JP" dirty="0" smtClean="0"/>
              <a:t>, 43-69.</a:t>
            </a:r>
            <a:endParaRPr lang="ja-JP" altLang="ja-JP" dirty="0" smtClean="0"/>
          </a:p>
          <a:p>
            <a:r>
              <a:rPr lang="ja-JP" altLang="ja-JP" dirty="0" smtClean="0"/>
              <a:t>内藤哲雄　</a:t>
            </a:r>
            <a:r>
              <a:rPr lang="en-US" altLang="ja-JP" dirty="0" smtClean="0"/>
              <a:t>(1997).</a:t>
            </a:r>
            <a:r>
              <a:rPr lang="ja-JP" altLang="ja-JP" dirty="0" smtClean="0"/>
              <a:t>　</a:t>
            </a:r>
            <a:r>
              <a:rPr lang="en-US" altLang="ja-JP" dirty="0" smtClean="0"/>
              <a:t>PAC</a:t>
            </a:r>
            <a:r>
              <a:rPr lang="ja-JP" altLang="ja-JP" dirty="0" smtClean="0"/>
              <a:t>分析の適用範囲と実施法　人文科学論集人間情報学科編（信州大学）</a:t>
            </a:r>
            <a:r>
              <a:rPr lang="en-US" altLang="ja-JP" b="1" dirty="0" smtClean="0"/>
              <a:t>31</a:t>
            </a:r>
            <a:r>
              <a:rPr lang="en-US" altLang="ja-JP" dirty="0" smtClean="0"/>
              <a:t>, 15-25.</a:t>
            </a:r>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b="1" dirty="0" smtClean="0">
                <a:solidFill>
                  <a:schemeClr val="accent5">
                    <a:lumMod val="50000"/>
                  </a:schemeClr>
                </a:solidFill>
              </a:rPr>
              <a:t>補足資料　結果：</a:t>
            </a:r>
            <a:r>
              <a:rPr kumimoji="1" lang="en-US" altLang="ja-JP" b="1" dirty="0" smtClean="0">
                <a:solidFill>
                  <a:schemeClr val="accent5">
                    <a:lumMod val="50000"/>
                  </a:schemeClr>
                </a:solidFill>
              </a:rPr>
              <a:t>PAC</a:t>
            </a:r>
            <a:r>
              <a:rPr kumimoji="1" lang="ja-JP" altLang="en-US" b="1" dirty="0" smtClean="0">
                <a:solidFill>
                  <a:schemeClr val="accent5">
                    <a:lumMod val="50000"/>
                  </a:schemeClr>
                </a:solidFill>
              </a:rPr>
              <a:t>分析（第１回）</a:t>
            </a:r>
            <a:endParaRPr kumimoji="1" lang="ja-JP" altLang="en-US" b="1" dirty="0">
              <a:solidFill>
                <a:schemeClr val="accent5">
                  <a:lumMod val="50000"/>
                </a:schemeClr>
              </a:solidFill>
            </a:endParaRPr>
          </a:p>
        </p:txBody>
      </p:sp>
      <p:pic>
        <p:nvPicPr>
          <p:cNvPr id="1027" name="Picture 3"/>
          <p:cNvPicPr>
            <a:picLocks noChangeAspect="1" noChangeArrowheads="1"/>
          </p:cNvPicPr>
          <p:nvPr/>
        </p:nvPicPr>
        <p:blipFill>
          <a:blip r:embed="rId2" cstate="print"/>
          <a:srcRect/>
          <a:stretch>
            <a:fillRect/>
          </a:stretch>
        </p:blipFill>
        <p:spPr bwMode="auto">
          <a:xfrm>
            <a:off x="722678" y="1412776"/>
            <a:ext cx="7305706" cy="4536504"/>
          </a:xfrm>
          <a:prstGeom prst="rect">
            <a:avLst/>
          </a:prstGeom>
          <a:noFill/>
          <a:ln w="9525">
            <a:noFill/>
            <a:miter lim="800000"/>
            <a:headEnd/>
            <a:tailEnd/>
          </a:ln>
        </p:spPr>
      </p:pic>
      <p:sp>
        <p:nvSpPr>
          <p:cNvPr id="6" name="正方形/長方形 5"/>
          <p:cNvSpPr/>
          <p:nvPr/>
        </p:nvSpPr>
        <p:spPr>
          <a:xfrm>
            <a:off x="1763688" y="5949280"/>
            <a:ext cx="6192688" cy="369332"/>
          </a:xfrm>
          <a:prstGeom prst="rect">
            <a:avLst/>
          </a:prstGeom>
        </p:spPr>
        <p:txBody>
          <a:bodyPr wrap="square">
            <a:spAutoFit/>
          </a:bodyPr>
          <a:lstStyle/>
          <a:p>
            <a:r>
              <a:rPr lang="en-US" altLang="ja-JP" dirty="0"/>
              <a:t>Figure </a:t>
            </a:r>
            <a:r>
              <a:rPr lang="en-US" altLang="ja-JP" dirty="0" smtClean="0"/>
              <a:t>3  </a:t>
            </a:r>
            <a:r>
              <a:rPr lang="en-US" altLang="ja-JP" dirty="0"/>
              <a:t>PAC</a:t>
            </a:r>
            <a:r>
              <a:rPr lang="ja-JP" altLang="ja-JP" dirty="0"/>
              <a:t>分析（第</a:t>
            </a:r>
            <a:r>
              <a:rPr lang="en-US" altLang="ja-JP" dirty="0"/>
              <a:t>1</a:t>
            </a:r>
            <a:r>
              <a:rPr lang="ja-JP" altLang="ja-JP" dirty="0"/>
              <a:t>回）の連想項目間の類似度評定</a:t>
            </a:r>
          </a:p>
        </p:txBody>
      </p:sp>
      <p:sp>
        <p:nvSpPr>
          <p:cNvPr id="5" name="スライド番号プレースホルダ 4"/>
          <p:cNvSpPr>
            <a:spLocks noGrp="1"/>
          </p:cNvSpPr>
          <p:nvPr>
            <p:ph type="sldNum" sz="quarter" idx="12"/>
          </p:nvPr>
        </p:nvSpPr>
        <p:spPr/>
        <p:txBody>
          <a:bodyPr/>
          <a:lstStyle/>
          <a:p>
            <a:fld id="{F51FBC09-46FA-4602-9728-A8D5D983F9B1}"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solidFill>
                  <a:schemeClr val="accent5">
                    <a:lumMod val="50000"/>
                  </a:schemeClr>
                </a:solidFill>
              </a:rPr>
              <a:t>補足資料　結果：</a:t>
            </a:r>
            <a:r>
              <a:rPr lang="en-US" altLang="ja-JP" b="1" dirty="0" smtClean="0">
                <a:solidFill>
                  <a:schemeClr val="accent5">
                    <a:lumMod val="50000"/>
                  </a:schemeClr>
                </a:solidFill>
              </a:rPr>
              <a:t>PAC</a:t>
            </a:r>
            <a:r>
              <a:rPr lang="ja-JP" altLang="en-US" b="1" dirty="0" smtClean="0">
                <a:solidFill>
                  <a:schemeClr val="accent5">
                    <a:lumMod val="50000"/>
                  </a:schemeClr>
                </a:solidFill>
              </a:rPr>
              <a:t>分析（第</a:t>
            </a:r>
            <a:r>
              <a:rPr lang="en-US" altLang="ja-JP" b="1" dirty="0" smtClean="0">
                <a:solidFill>
                  <a:schemeClr val="accent5">
                    <a:lumMod val="50000"/>
                  </a:schemeClr>
                </a:solidFill>
              </a:rPr>
              <a:t>2</a:t>
            </a:r>
            <a:r>
              <a:rPr lang="ja-JP" altLang="en-US" b="1" dirty="0" smtClean="0">
                <a:solidFill>
                  <a:schemeClr val="accent5">
                    <a:lumMod val="50000"/>
                  </a:schemeClr>
                </a:solidFill>
              </a:rPr>
              <a:t>回）</a:t>
            </a:r>
            <a:endParaRPr kumimoji="1" lang="ja-JP" altLang="en-US" b="1" dirty="0">
              <a:solidFill>
                <a:schemeClr val="accent5">
                  <a:lumMod val="50000"/>
                </a:schemeClr>
              </a:solidFill>
            </a:endParaRPr>
          </a:p>
        </p:txBody>
      </p:sp>
      <p:pic>
        <p:nvPicPr>
          <p:cNvPr id="3074" name="Picture 2"/>
          <p:cNvPicPr>
            <a:picLocks noChangeAspect="1" noChangeArrowheads="1"/>
          </p:cNvPicPr>
          <p:nvPr/>
        </p:nvPicPr>
        <p:blipFill>
          <a:blip r:embed="rId2" cstate="print"/>
          <a:srcRect/>
          <a:stretch>
            <a:fillRect/>
          </a:stretch>
        </p:blipFill>
        <p:spPr bwMode="auto">
          <a:xfrm>
            <a:off x="971600" y="1340768"/>
            <a:ext cx="7344816" cy="4562986"/>
          </a:xfrm>
          <a:prstGeom prst="rect">
            <a:avLst/>
          </a:prstGeom>
          <a:noFill/>
          <a:ln w="9525">
            <a:noFill/>
            <a:miter lim="800000"/>
            <a:headEnd/>
            <a:tailEnd/>
          </a:ln>
          <a:effectLst/>
        </p:spPr>
      </p:pic>
      <p:sp>
        <p:nvSpPr>
          <p:cNvPr id="5" name="正方形/長方形 4"/>
          <p:cNvSpPr/>
          <p:nvPr/>
        </p:nvSpPr>
        <p:spPr>
          <a:xfrm>
            <a:off x="1763688" y="6021288"/>
            <a:ext cx="6048672" cy="369332"/>
          </a:xfrm>
          <a:prstGeom prst="rect">
            <a:avLst/>
          </a:prstGeom>
        </p:spPr>
        <p:txBody>
          <a:bodyPr wrap="square">
            <a:spAutoFit/>
          </a:bodyPr>
          <a:lstStyle/>
          <a:p>
            <a:r>
              <a:rPr lang="en-US" altLang="ja-JP" dirty="0"/>
              <a:t>Figure </a:t>
            </a:r>
            <a:r>
              <a:rPr lang="en-US" altLang="ja-JP" dirty="0" smtClean="0"/>
              <a:t>4 </a:t>
            </a:r>
            <a:r>
              <a:rPr lang="en-US" altLang="ja-JP" dirty="0"/>
              <a:t>PAC</a:t>
            </a:r>
            <a:r>
              <a:rPr lang="ja-JP" altLang="ja-JP" dirty="0"/>
              <a:t>分析（第</a:t>
            </a:r>
            <a:r>
              <a:rPr lang="en-US" altLang="ja-JP" dirty="0"/>
              <a:t>2</a:t>
            </a:r>
            <a:r>
              <a:rPr lang="ja-JP" altLang="ja-JP" dirty="0"/>
              <a:t>回）の連想項目間の類似度評定</a:t>
            </a:r>
          </a:p>
        </p:txBody>
      </p:sp>
      <p:sp>
        <p:nvSpPr>
          <p:cNvPr id="6" name="スライド番号プレースホルダ 5"/>
          <p:cNvSpPr>
            <a:spLocks noGrp="1"/>
          </p:cNvSpPr>
          <p:nvPr>
            <p:ph type="sldNum" sz="quarter" idx="12"/>
          </p:nvPr>
        </p:nvSpPr>
        <p:spPr/>
        <p:txBody>
          <a:bodyPr/>
          <a:lstStyle/>
          <a:p>
            <a:fld id="{F51FBC09-46FA-4602-9728-A8D5D983F9B1}"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8229600" cy="708688"/>
          </a:xfrm>
        </p:spPr>
        <p:txBody>
          <a:bodyPr>
            <a:noAutofit/>
          </a:bodyPr>
          <a:lstStyle/>
          <a:p>
            <a:r>
              <a:rPr lang="en-US" altLang="ja-JP" b="1" dirty="0" smtClean="0">
                <a:solidFill>
                  <a:schemeClr val="accent5">
                    <a:lumMod val="50000"/>
                  </a:schemeClr>
                </a:solidFill>
              </a:rPr>
              <a:t>2</a:t>
            </a:r>
            <a:r>
              <a:rPr lang="ja-JP" altLang="en-US" sz="4400" b="1" dirty="0" smtClean="0">
                <a:solidFill>
                  <a:schemeClr val="accent5">
                    <a:lumMod val="50000"/>
                  </a:schemeClr>
                </a:solidFill>
              </a:rPr>
              <a:t>　デートレイプの実態</a:t>
            </a:r>
            <a:endParaRPr kumimoji="1" lang="ja-JP" altLang="en-US" sz="4000" dirty="0">
              <a:solidFill>
                <a:schemeClr val="accent5">
                  <a:lumMod val="50000"/>
                </a:schemeClr>
              </a:solidFill>
            </a:endParaRPr>
          </a:p>
        </p:txBody>
      </p:sp>
      <p:sp>
        <p:nvSpPr>
          <p:cNvPr id="3" name="コンテンツ プレースホルダ 2"/>
          <p:cNvSpPr>
            <a:spLocks noGrp="1"/>
          </p:cNvSpPr>
          <p:nvPr>
            <p:ph idx="1"/>
          </p:nvPr>
        </p:nvSpPr>
        <p:spPr>
          <a:xfrm>
            <a:off x="251520" y="1340768"/>
            <a:ext cx="8640960" cy="5184576"/>
          </a:xfrm>
        </p:spPr>
        <p:txBody>
          <a:bodyPr>
            <a:normAutofit fontScale="85000" lnSpcReduction="10000"/>
          </a:bodyPr>
          <a:lstStyle/>
          <a:p>
            <a:pPr>
              <a:buFont typeface="Wingdings" pitchFamily="2" charset="2"/>
              <a:buChar char="Ø"/>
            </a:pPr>
            <a:r>
              <a:rPr lang="ja-JP" altLang="ja-JP" sz="2400" dirty="0" smtClean="0">
                <a:solidFill>
                  <a:schemeClr val="accent5">
                    <a:lumMod val="50000"/>
                  </a:schemeClr>
                </a:solidFill>
              </a:rPr>
              <a:t>警察の認知件数の数倍から数十倍のレイプ被害が発生している</a:t>
            </a:r>
            <a:endParaRPr lang="en-US" altLang="ja-JP" sz="2400" dirty="0" smtClean="0">
              <a:solidFill>
                <a:schemeClr val="accent5">
                  <a:lumMod val="50000"/>
                </a:schemeClr>
              </a:solidFill>
            </a:endParaRPr>
          </a:p>
          <a:p>
            <a:pPr>
              <a:buNone/>
            </a:pPr>
            <a:r>
              <a:rPr lang="ja-JP" altLang="en-US" dirty="0" smtClean="0">
                <a:solidFill>
                  <a:schemeClr val="accent5">
                    <a:lumMod val="50000"/>
                  </a:schemeClr>
                </a:solidFill>
              </a:rPr>
              <a:t>・</a:t>
            </a:r>
            <a:r>
              <a:rPr lang="en-US" altLang="ja-JP" dirty="0" smtClean="0">
                <a:solidFill>
                  <a:schemeClr val="accent5">
                    <a:lumMod val="50000"/>
                  </a:schemeClr>
                </a:solidFill>
              </a:rPr>
              <a:t>2009</a:t>
            </a:r>
            <a:r>
              <a:rPr lang="ja-JP" altLang="ja-JP" dirty="0" smtClean="0">
                <a:solidFill>
                  <a:schemeClr val="accent5">
                    <a:lumMod val="50000"/>
                  </a:schemeClr>
                </a:solidFill>
              </a:rPr>
              <a:t>年の強姦事件の発生率</a:t>
            </a:r>
            <a:r>
              <a:rPr lang="ja-JP" altLang="en-US" dirty="0" smtClean="0">
                <a:solidFill>
                  <a:schemeClr val="accent5">
                    <a:lumMod val="50000"/>
                  </a:schemeClr>
                </a:solidFill>
              </a:rPr>
              <a:t>は</a:t>
            </a:r>
            <a:r>
              <a:rPr lang="en-US" altLang="ja-JP" dirty="0" smtClean="0">
                <a:solidFill>
                  <a:srgbClr val="FF0000"/>
                </a:solidFill>
              </a:rPr>
              <a:t>1.1% </a:t>
            </a:r>
            <a:r>
              <a:rPr lang="ja-JP" altLang="en-US" sz="2400" dirty="0" smtClean="0">
                <a:solidFill>
                  <a:schemeClr val="accent5">
                    <a:lumMod val="50000"/>
                  </a:schemeClr>
                </a:solidFill>
              </a:rPr>
              <a:t>　</a:t>
            </a:r>
            <a:r>
              <a:rPr lang="en-US" altLang="ja-JP" sz="1800" dirty="0" smtClean="0">
                <a:solidFill>
                  <a:schemeClr val="accent5">
                    <a:lumMod val="50000"/>
                  </a:schemeClr>
                </a:solidFill>
              </a:rPr>
              <a:t>(</a:t>
            </a:r>
            <a:r>
              <a:rPr lang="ja-JP" altLang="ja-JP" sz="1800" dirty="0" smtClean="0">
                <a:solidFill>
                  <a:schemeClr val="accent5">
                    <a:lumMod val="50000"/>
                  </a:schemeClr>
                </a:solidFill>
              </a:rPr>
              <a:t>法務省法務総合研究所</a:t>
            </a:r>
            <a:r>
              <a:rPr lang="en-US" altLang="ja-JP" sz="1800" dirty="0" smtClean="0">
                <a:solidFill>
                  <a:schemeClr val="accent5">
                    <a:lumMod val="50000"/>
                  </a:schemeClr>
                </a:solidFill>
              </a:rPr>
              <a:t>, 2010) </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a:t>
            </a:r>
            <a:r>
              <a:rPr lang="ja-JP" altLang="ja-JP" dirty="0" smtClean="0">
                <a:solidFill>
                  <a:schemeClr val="accent5">
                    <a:lumMod val="50000"/>
                  </a:schemeClr>
                </a:solidFill>
              </a:rPr>
              <a:t>被害申告率は</a:t>
            </a:r>
            <a:r>
              <a:rPr lang="en-US" altLang="ja-JP" dirty="0" smtClean="0">
                <a:solidFill>
                  <a:srgbClr val="FF0000"/>
                </a:solidFill>
              </a:rPr>
              <a:t>13.3%</a:t>
            </a:r>
            <a:r>
              <a:rPr lang="en-US" altLang="ja-JP" sz="2800" dirty="0" smtClean="0">
                <a:solidFill>
                  <a:schemeClr val="accent5">
                    <a:lumMod val="50000"/>
                  </a:schemeClr>
                </a:solidFill>
              </a:rPr>
              <a:t> </a:t>
            </a:r>
            <a:r>
              <a:rPr lang="ja-JP" altLang="en-US" sz="2800" dirty="0" smtClean="0">
                <a:solidFill>
                  <a:schemeClr val="accent5">
                    <a:lumMod val="50000"/>
                  </a:schemeClr>
                </a:solidFill>
              </a:rPr>
              <a:t>　</a:t>
            </a:r>
            <a:r>
              <a:rPr lang="en-US" altLang="ja-JP" sz="1800" dirty="0" smtClean="0">
                <a:solidFill>
                  <a:schemeClr val="accent5">
                    <a:lumMod val="50000"/>
                  </a:schemeClr>
                </a:solidFill>
              </a:rPr>
              <a:t>(</a:t>
            </a:r>
            <a:r>
              <a:rPr lang="ja-JP" altLang="ja-JP" sz="1800" dirty="0" smtClean="0">
                <a:solidFill>
                  <a:schemeClr val="accent5">
                    <a:lumMod val="50000"/>
                  </a:schemeClr>
                </a:solidFill>
              </a:rPr>
              <a:t>法務省法務総合研究所</a:t>
            </a:r>
            <a:r>
              <a:rPr lang="en-US" altLang="ja-JP" sz="1800" dirty="0" smtClean="0">
                <a:solidFill>
                  <a:schemeClr val="accent5">
                    <a:lumMod val="50000"/>
                  </a:schemeClr>
                </a:solidFill>
              </a:rPr>
              <a:t>, 2008) </a:t>
            </a:r>
          </a:p>
          <a:p>
            <a:pPr>
              <a:buNone/>
            </a:pP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a:t>
            </a:r>
            <a:r>
              <a:rPr lang="ja-JP" altLang="ja-JP" dirty="0" smtClean="0">
                <a:solidFill>
                  <a:schemeClr val="accent5">
                    <a:lumMod val="50000"/>
                  </a:schemeClr>
                </a:solidFill>
              </a:rPr>
              <a:t>一般成人対象の</a:t>
            </a:r>
            <a:r>
              <a:rPr lang="ja-JP" altLang="en-US" dirty="0" smtClean="0">
                <a:solidFill>
                  <a:schemeClr val="accent5">
                    <a:lumMod val="50000"/>
                  </a:schemeClr>
                </a:solidFill>
              </a:rPr>
              <a:t>実態</a:t>
            </a:r>
            <a:r>
              <a:rPr lang="ja-JP" altLang="ja-JP" dirty="0" smtClean="0">
                <a:solidFill>
                  <a:schemeClr val="accent5">
                    <a:lumMod val="50000"/>
                  </a:schemeClr>
                </a:solidFill>
              </a:rPr>
              <a:t>調査</a:t>
            </a:r>
            <a:r>
              <a:rPr lang="ja-JP" altLang="en-US" dirty="0" smtClean="0">
                <a:solidFill>
                  <a:schemeClr val="accent5">
                    <a:lumMod val="50000"/>
                  </a:schemeClr>
                </a:solidFill>
              </a:rPr>
              <a:t>では</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配偶者からのレイプを女性</a:t>
            </a:r>
            <a:r>
              <a:rPr lang="en-US" altLang="ja-JP" dirty="0" smtClean="0">
                <a:solidFill>
                  <a:srgbClr val="FF0000"/>
                </a:solidFill>
              </a:rPr>
              <a:t>15.8</a:t>
            </a:r>
            <a:r>
              <a:rPr lang="ja-JP" altLang="en-US" dirty="0" smtClean="0">
                <a:solidFill>
                  <a:schemeClr val="accent5">
                    <a:lumMod val="50000"/>
                  </a:schemeClr>
                </a:solidFill>
              </a:rPr>
              <a:t>％、男性</a:t>
            </a:r>
            <a:r>
              <a:rPr lang="en-US" altLang="ja-JP" dirty="0" smtClean="0">
                <a:solidFill>
                  <a:srgbClr val="FF0000"/>
                </a:solidFill>
              </a:rPr>
              <a:t>4.3</a:t>
            </a:r>
            <a:r>
              <a:rPr lang="ja-JP" altLang="en-US" dirty="0" smtClean="0">
                <a:solidFill>
                  <a:schemeClr val="accent5">
                    <a:lumMod val="50000"/>
                  </a:schemeClr>
                </a:solidFill>
              </a:rPr>
              <a:t>％が経験している 　</a:t>
            </a:r>
            <a:r>
              <a:rPr lang="en-US" altLang="ja-JP" sz="2100" dirty="0" smtClean="0">
                <a:solidFill>
                  <a:schemeClr val="accent5">
                    <a:lumMod val="50000"/>
                  </a:schemeClr>
                </a:solidFill>
              </a:rPr>
              <a:t>(</a:t>
            </a:r>
            <a:r>
              <a:rPr lang="ja-JP" altLang="en-US" sz="2100" dirty="0" smtClean="0">
                <a:solidFill>
                  <a:schemeClr val="accent5">
                    <a:lumMod val="50000"/>
                  </a:schemeClr>
                </a:solidFill>
              </a:rPr>
              <a:t>内閣府</a:t>
            </a:r>
            <a:r>
              <a:rPr lang="en-US" altLang="ja-JP" sz="2100" dirty="0" smtClean="0">
                <a:solidFill>
                  <a:schemeClr val="accent5">
                    <a:lumMod val="50000"/>
                  </a:schemeClr>
                </a:solidFill>
              </a:rPr>
              <a:t>, 2009) </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　　　</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a:t>
            </a:r>
            <a:r>
              <a:rPr lang="ja-JP" altLang="ja-JP" dirty="0" smtClean="0">
                <a:solidFill>
                  <a:schemeClr val="accent5">
                    <a:lumMod val="50000"/>
                  </a:schemeClr>
                </a:solidFill>
              </a:rPr>
              <a:t>高校生対象の調査</a:t>
            </a:r>
            <a:r>
              <a:rPr lang="ja-JP" altLang="en-US" dirty="0" smtClean="0">
                <a:solidFill>
                  <a:schemeClr val="accent5">
                    <a:lumMod val="50000"/>
                  </a:schemeClr>
                </a:solidFill>
              </a:rPr>
              <a:t>　　</a:t>
            </a:r>
            <a:r>
              <a:rPr lang="ja-JP" altLang="ja-JP" dirty="0" smtClean="0">
                <a:solidFill>
                  <a:schemeClr val="accent5">
                    <a:lumMod val="50000"/>
                  </a:schemeClr>
                </a:solidFill>
              </a:rPr>
              <a:t>女子の</a:t>
            </a:r>
            <a:r>
              <a:rPr lang="ja-JP" altLang="en-US" dirty="0" smtClean="0">
                <a:solidFill>
                  <a:schemeClr val="accent5">
                    <a:lumMod val="50000"/>
                  </a:schemeClr>
                </a:solidFill>
              </a:rPr>
              <a:t>被害率　</a:t>
            </a:r>
            <a:r>
              <a:rPr lang="en-US" altLang="ja-JP" dirty="0" smtClean="0">
                <a:solidFill>
                  <a:srgbClr val="FF0000"/>
                </a:solidFill>
              </a:rPr>
              <a:t>5.3%</a:t>
            </a:r>
            <a:r>
              <a:rPr lang="ja-JP" altLang="en-US" dirty="0" smtClean="0">
                <a:solidFill>
                  <a:schemeClr val="accent5">
                    <a:lumMod val="50000"/>
                  </a:schemeClr>
                </a:solidFill>
              </a:rPr>
              <a:t>　　　</a:t>
            </a:r>
            <a:r>
              <a:rPr lang="ja-JP" altLang="ja-JP" sz="1800" dirty="0" smtClean="0">
                <a:solidFill>
                  <a:schemeClr val="accent5">
                    <a:lumMod val="50000"/>
                  </a:schemeClr>
                </a:solidFill>
              </a:rPr>
              <a:t> </a:t>
            </a:r>
            <a:r>
              <a:rPr lang="en-US" altLang="ja-JP" sz="1800" dirty="0" smtClean="0">
                <a:solidFill>
                  <a:schemeClr val="accent5">
                    <a:lumMod val="50000"/>
                  </a:schemeClr>
                </a:solidFill>
              </a:rPr>
              <a:t>(</a:t>
            </a:r>
            <a:r>
              <a:rPr lang="ja-JP" altLang="ja-JP" sz="1800" dirty="0" smtClean="0">
                <a:solidFill>
                  <a:schemeClr val="accent5">
                    <a:lumMod val="50000"/>
                  </a:schemeClr>
                </a:solidFill>
              </a:rPr>
              <a:t>野坂他</a:t>
            </a:r>
            <a:r>
              <a:rPr lang="en-US" altLang="ja-JP" sz="1800" dirty="0" smtClean="0">
                <a:solidFill>
                  <a:schemeClr val="accent5">
                    <a:lumMod val="50000"/>
                  </a:schemeClr>
                </a:solidFill>
              </a:rPr>
              <a:t>, 2005) </a:t>
            </a:r>
            <a:r>
              <a:rPr lang="ja-JP" altLang="en-US" sz="1800" dirty="0" smtClean="0">
                <a:solidFill>
                  <a:schemeClr val="accent5">
                    <a:lumMod val="50000"/>
                  </a:schemeClr>
                </a:solidFill>
              </a:rPr>
              <a:t>　</a:t>
            </a:r>
            <a:endParaRPr lang="en-US" altLang="ja-JP" dirty="0" smtClean="0">
              <a:solidFill>
                <a:schemeClr val="accent5">
                  <a:lumMod val="50000"/>
                </a:schemeClr>
              </a:solidFill>
            </a:endParaRPr>
          </a:p>
          <a:p>
            <a:pPr>
              <a:buFont typeface="Wingdings" pitchFamily="2" charset="2"/>
              <a:buChar char="Ø"/>
            </a:pPr>
            <a:r>
              <a:rPr lang="ja-JP" altLang="ja-JP" dirty="0" smtClean="0">
                <a:solidFill>
                  <a:schemeClr val="accent5">
                    <a:lumMod val="50000"/>
                  </a:schemeClr>
                </a:solidFill>
              </a:rPr>
              <a:t>加害者の多くは顔見知りで、恋人</a:t>
            </a:r>
            <a:r>
              <a:rPr lang="en-US" altLang="ja-JP" dirty="0" smtClean="0">
                <a:solidFill>
                  <a:srgbClr val="FF0000"/>
                </a:solidFill>
              </a:rPr>
              <a:t>35.9%</a:t>
            </a:r>
            <a:r>
              <a:rPr lang="ja-JP" altLang="ja-JP" dirty="0" err="1" smtClean="0">
                <a:solidFill>
                  <a:schemeClr val="accent5">
                    <a:lumMod val="50000"/>
                  </a:schemeClr>
                </a:solidFill>
              </a:rPr>
              <a:t>、</a:t>
            </a:r>
            <a:r>
              <a:rPr lang="ja-JP" altLang="ja-JP" dirty="0" smtClean="0">
                <a:solidFill>
                  <a:schemeClr val="accent5">
                    <a:lumMod val="50000"/>
                  </a:schemeClr>
                </a:solidFill>
              </a:rPr>
              <a:t>知り合い</a:t>
            </a:r>
            <a:r>
              <a:rPr lang="en-US" altLang="ja-JP" dirty="0" smtClean="0">
                <a:solidFill>
                  <a:srgbClr val="FF0000"/>
                </a:solidFill>
              </a:rPr>
              <a:t>34.6%</a:t>
            </a:r>
            <a:r>
              <a:rPr lang="ja-JP" altLang="ja-JP" dirty="0" err="1" smtClean="0">
                <a:solidFill>
                  <a:schemeClr val="accent5">
                    <a:lumMod val="50000"/>
                  </a:schemeClr>
                </a:solidFill>
              </a:rPr>
              <a:t>、</a:t>
            </a:r>
            <a:r>
              <a:rPr lang="ja-JP" altLang="ja-JP" dirty="0" smtClean="0">
                <a:solidFill>
                  <a:schemeClr val="accent5">
                    <a:lumMod val="50000"/>
                  </a:schemeClr>
                </a:solidFill>
              </a:rPr>
              <a:t>友人</a:t>
            </a:r>
            <a:r>
              <a:rPr lang="en-US" altLang="ja-JP" dirty="0" smtClean="0">
                <a:solidFill>
                  <a:srgbClr val="FF0000"/>
                </a:solidFill>
              </a:rPr>
              <a:t>29.5%</a:t>
            </a:r>
            <a:r>
              <a:rPr lang="ja-JP" altLang="ja-JP" dirty="0" smtClean="0">
                <a:solidFill>
                  <a:schemeClr val="accent5">
                    <a:lumMod val="50000"/>
                  </a:schemeClr>
                </a:solidFill>
              </a:rPr>
              <a:t>で見知らぬ人</a:t>
            </a:r>
            <a:r>
              <a:rPr lang="en-US" altLang="ja-JP" dirty="0" smtClean="0">
                <a:solidFill>
                  <a:srgbClr val="FF0000"/>
                </a:solidFill>
              </a:rPr>
              <a:t>11.5%</a:t>
            </a:r>
            <a:r>
              <a:rPr lang="ja-JP" altLang="ja-JP" dirty="0" smtClean="0">
                <a:solidFill>
                  <a:schemeClr val="accent5">
                    <a:lumMod val="50000"/>
                  </a:schemeClr>
                </a:solidFill>
              </a:rPr>
              <a:t>を大きく上回り、相手の家で性行為を強要される</a:t>
            </a:r>
            <a:r>
              <a:rPr lang="ja-JP" altLang="ja-JP" b="1" dirty="0" smtClean="0">
                <a:solidFill>
                  <a:schemeClr val="accent6">
                    <a:lumMod val="75000"/>
                  </a:schemeClr>
                </a:solidFill>
              </a:rPr>
              <a:t>デートレイプ</a:t>
            </a:r>
            <a:r>
              <a:rPr lang="ja-JP" altLang="ja-JP" dirty="0" smtClean="0">
                <a:solidFill>
                  <a:schemeClr val="accent5">
                    <a:lumMod val="50000"/>
                  </a:schemeClr>
                </a:solidFill>
              </a:rPr>
              <a:t>が多い </a:t>
            </a:r>
          </a:p>
          <a:p>
            <a:endParaRPr kumimoji="1" lang="ja-JP" altLang="en-US" dirty="0"/>
          </a:p>
        </p:txBody>
      </p:sp>
      <p:sp>
        <p:nvSpPr>
          <p:cNvPr id="5" name="スライド番号プレースホルダ 4"/>
          <p:cNvSpPr>
            <a:spLocks noGrp="1"/>
          </p:cNvSpPr>
          <p:nvPr>
            <p:ph type="sldNum" sz="quarter" idx="12"/>
          </p:nvPr>
        </p:nvSpPr>
        <p:spPr/>
        <p:txBody>
          <a:bodyPr/>
          <a:lstStyle/>
          <a:p>
            <a:fld id="{5FAFB1C1-FA38-4BF4-96A1-8FB6E4952561}"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08688"/>
          </a:xfrm>
        </p:spPr>
        <p:txBody>
          <a:bodyPr>
            <a:noAutofit/>
          </a:bodyPr>
          <a:lstStyle/>
          <a:p>
            <a:r>
              <a:rPr kumimoji="1" lang="en-US" altLang="ja-JP" sz="3200" b="1" dirty="0" smtClean="0">
                <a:solidFill>
                  <a:schemeClr val="accent5">
                    <a:lumMod val="50000"/>
                  </a:schemeClr>
                </a:solidFill>
              </a:rPr>
              <a:t>3</a:t>
            </a:r>
            <a:r>
              <a:rPr kumimoji="1" lang="ja-JP" altLang="en-US" sz="3200" b="1" dirty="0" smtClean="0">
                <a:solidFill>
                  <a:schemeClr val="accent5">
                    <a:lumMod val="50000"/>
                  </a:schemeClr>
                </a:solidFill>
              </a:rPr>
              <a:t>　デートレイプの判断に影響を与える要因</a:t>
            </a:r>
            <a:endParaRPr kumimoji="1" lang="ja-JP" altLang="en-US" sz="3200" b="1" dirty="0">
              <a:solidFill>
                <a:schemeClr val="accent5">
                  <a:lumMod val="50000"/>
                </a:schemeClr>
              </a:solidFill>
            </a:endParaRPr>
          </a:p>
        </p:txBody>
      </p:sp>
      <p:sp>
        <p:nvSpPr>
          <p:cNvPr id="5" name="スライド番号プレースホルダ 4"/>
          <p:cNvSpPr>
            <a:spLocks noGrp="1"/>
          </p:cNvSpPr>
          <p:nvPr>
            <p:ph type="sldNum" sz="quarter" idx="12"/>
          </p:nvPr>
        </p:nvSpPr>
        <p:spPr/>
        <p:txBody>
          <a:bodyPr/>
          <a:lstStyle/>
          <a:p>
            <a:fld id="{5FAFB1C1-FA38-4BF4-96A1-8FB6E4952561}" type="slidenum">
              <a:rPr kumimoji="1" lang="ja-JP" altLang="en-US" smtClean="0"/>
              <a:pPr/>
              <a:t>4</a:t>
            </a:fld>
            <a:endParaRPr kumimoji="1" lang="ja-JP" altLang="en-US"/>
          </a:p>
        </p:txBody>
      </p:sp>
      <p:sp>
        <p:nvSpPr>
          <p:cNvPr id="6" name="角丸四角形 5"/>
          <p:cNvSpPr/>
          <p:nvPr/>
        </p:nvSpPr>
        <p:spPr>
          <a:xfrm>
            <a:off x="611560" y="908720"/>
            <a:ext cx="7920880" cy="14401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smtClean="0">
                <a:solidFill>
                  <a:schemeClr val="accent5">
                    <a:lumMod val="50000"/>
                  </a:schemeClr>
                </a:solidFill>
              </a:rPr>
              <a:t>「レイプ神話」　</a:t>
            </a:r>
            <a:r>
              <a:rPr lang="en-US" altLang="ja-JP" sz="2800" dirty="0" smtClean="0">
                <a:solidFill>
                  <a:schemeClr val="accent5">
                    <a:lumMod val="50000"/>
                  </a:schemeClr>
                </a:solidFill>
              </a:rPr>
              <a:t>Burt (1980)</a:t>
            </a:r>
          </a:p>
          <a:p>
            <a:pPr>
              <a:buNone/>
            </a:pPr>
            <a:r>
              <a:rPr lang="ja-JP" altLang="en-US" sz="2800" dirty="0" smtClean="0">
                <a:solidFill>
                  <a:schemeClr val="accent5">
                    <a:lumMod val="50000"/>
                  </a:schemeClr>
                </a:solidFill>
              </a:rPr>
              <a:t>　レイプに関する誤っているが広く信じられている思い込みや信念</a:t>
            </a:r>
            <a:endParaRPr lang="en-US" altLang="ja-JP" sz="2800" b="1" dirty="0" smtClean="0">
              <a:solidFill>
                <a:schemeClr val="accent5">
                  <a:lumMod val="50000"/>
                </a:schemeClr>
              </a:solidFill>
            </a:endParaRPr>
          </a:p>
        </p:txBody>
      </p:sp>
      <p:sp>
        <p:nvSpPr>
          <p:cNvPr id="8" name="AutoShape 6"/>
          <p:cNvSpPr>
            <a:spLocks noChangeArrowheads="1"/>
          </p:cNvSpPr>
          <p:nvPr/>
        </p:nvSpPr>
        <p:spPr bwMode="auto">
          <a:xfrm>
            <a:off x="179512" y="2564904"/>
            <a:ext cx="8785225" cy="934913"/>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ja-JP" altLang="en-US" sz="2800" dirty="0">
                <a:latin typeface="Verdana" pitchFamily="34" charset="0"/>
              </a:rPr>
              <a:t>被害の否認･矮小化</a:t>
            </a:r>
          </a:p>
          <a:p>
            <a:pPr algn="ctr"/>
            <a:r>
              <a:rPr lang="ja-JP" altLang="ja-JP" sz="2400" dirty="0" smtClean="0">
                <a:solidFill>
                  <a:schemeClr val="accent4">
                    <a:lumMod val="50000"/>
                  </a:schemeClr>
                </a:solidFill>
              </a:rPr>
              <a:t>本当に望んでいないなら抵抗できる</a:t>
            </a:r>
            <a:r>
              <a:rPr lang="ja-JP" altLang="en-US" sz="2000" dirty="0">
                <a:solidFill>
                  <a:schemeClr val="accent4">
                    <a:lumMod val="50000"/>
                  </a:schemeClr>
                </a:solidFill>
                <a:latin typeface="Verdana" pitchFamily="34" charset="0"/>
              </a:rPr>
              <a:t>　</a:t>
            </a:r>
          </a:p>
        </p:txBody>
      </p:sp>
      <p:sp>
        <p:nvSpPr>
          <p:cNvPr id="9" name="AutoShape 7"/>
          <p:cNvSpPr>
            <a:spLocks noChangeArrowheads="1"/>
          </p:cNvSpPr>
          <p:nvPr/>
        </p:nvSpPr>
        <p:spPr bwMode="auto">
          <a:xfrm>
            <a:off x="179512" y="3573016"/>
            <a:ext cx="8785225" cy="100692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ja-JP" altLang="en-US" sz="2800" dirty="0">
                <a:latin typeface="Verdana" pitchFamily="34" charset="0"/>
              </a:rPr>
              <a:t>女性のスキ・挑発原因観</a:t>
            </a:r>
          </a:p>
          <a:p>
            <a:pPr algn="ctr"/>
            <a:r>
              <a:rPr lang="ja-JP" altLang="ja-JP" sz="2400" dirty="0" smtClean="0">
                <a:solidFill>
                  <a:schemeClr val="accent4">
                    <a:lumMod val="50000"/>
                  </a:schemeClr>
                </a:solidFill>
              </a:rPr>
              <a:t>ふしだらな女性だけがレイプに遭う</a:t>
            </a:r>
            <a:endParaRPr lang="ja-JP" altLang="en-US" sz="1600" dirty="0">
              <a:solidFill>
                <a:schemeClr val="accent4">
                  <a:lumMod val="50000"/>
                </a:schemeClr>
              </a:solidFill>
              <a:latin typeface="Verdana" pitchFamily="34" charset="0"/>
            </a:endParaRPr>
          </a:p>
        </p:txBody>
      </p:sp>
      <p:sp>
        <p:nvSpPr>
          <p:cNvPr id="10" name="AutoShape 8"/>
          <p:cNvSpPr>
            <a:spLocks noChangeArrowheads="1"/>
          </p:cNvSpPr>
          <p:nvPr/>
        </p:nvSpPr>
        <p:spPr bwMode="auto">
          <a:xfrm>
            <a:off x="179512" y="4653136"/>
            <a:ext cx="8785225" cy="1006921"/>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ja-JP" altLang="en-US" sz="2800" dirty="0">
                <a:latin typeface="Verdana" pitchFamily="34" charset="0"/>
              </a:rPr>
              <a:t>女性の被レイプ願望</a:t>
            </a:r>
          </a:p>
          <a:p>
            <a:pPr algn="ctr"/>
            <a:r>
              <a:rPr lang="ja-JP" altLang="ja-JP" sz="2400" dirty="0" smtClean="0">
                <a:solidFill>
                  <a:schemeClr val="accent4">
                    <a:lumMod val="50000"/>
                  </a:schemeClr>
                </a:solidFill>
              </a:rPr>
              <a:t>本当は女性もレイプされることを望んでいる</a:t>
            </a:r>
            <a:r>
              <a:rPr lang="ja-JP" altLang="en-US" sz="1400" dirty="0">
                <a:solidFill>
                  <a:schemeClr val="accent4">
                    <a:lumMod val="50000"/>
                  </a:schemeClr>
                </a:solidFill>
                <a:latin typeface="Verdana" pitchFamily="34" charset="0"/>
              </a:rPr>
              <a:t>　</a:t>
            </a:r>
            <a:endParaRPr lang="ja-JP" altLang="en-US" sz="2000" dirty="0">
              <a:solidFill>
                <a:schemeClr val="accent4">
                  <a:lumMod val="50000"/>
                </a:schemeClr>
              </a:solidFill>
              <a:latin typeface="Verdana" pitchFamily="34" charset="0"/>
            </a:endParaRPr>
          </a:p>
        </p:txBody>
      </p:sp>
      <p:sp>
        <p:nvSpPr>
          <p:cNvPr id="11" name="AutoShape 9"/>
          <p:cNvSpPr>
            <a:spLocks noChangeArrowheads="1"/>
          </p:cNvSpPr>
          <p:nvPr/>
        </p:nvSpPr>
        <p:spPr bwMode="auto">
          <a:xfrm>
            <a:off x="179512" y="5733256"/>
            <a:ext cx="8785225" cy="934815"/>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ja-JP" altLang="en-US" sz="2800" dirty="0">
                <a:latin typeface="Verdana" pitchFamily="34" charset="0"/>
              </a:rPr>
              <a:t>男性の性的欲求不満原因観</a:t>
            </a:r>
          </a:p>
          <a:p>
            <a:pPr algn="ctr"/>
            <a:r>
              <a:rPr lang="ja-JP" altLang="en-US" sz="2400" dirty="0">
                <a:solidFill>
                  <a:schemeClr val="accent4">
                    <a:lumMod val="50000"/>
                  </a:schemeClr>
                </a:solidFill>
                <a:latin typeface="Verdana" pitchFamily="34" charset="0"/>
              </a:rPr>
              <a:t>男性がレイプするのは，強い性欲のためだ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32656"/>
            <a:ext cx="8229600" cy="636680"/>
          </a:xfrm>
        </p:spPr>
        <p:txBody>
          <a:bodyPr>
            <a:noAutofit/>
          </a:bodyPr>
          <a:lstStyle/>
          <a:p>
            <a:r>
              <a:rPr lang="en-US" altLang="ja-JP" sz="3600" b="1" dirty="0" smtClean="0">
                <a:solidFill>
                  <a:schemeClr val="accent5">
                    <a:lumMod val="50000"/>
                  </a:schemeClr>
                </a:solidFill>
              </a:rPr>
              <a:t>4</a:t>
            </a:r>
            <a:r>
              <a:rPr lang="ja-JP" altLang="en-US" sz="3600" b="1" dirty="0" smtClean="0">
                <a:solidFill>
                  <a:schemeClr val="accent5">
                    <a:lumMod val="50000"/>
                  </a:schemeClr>
                </a:solidFill>
              </a:rPr>
              <a:t>　レイプ神話（レイプ支持態度）の影響</a:t>
            </a:r>
            <a:endParaRPr kumimoji="1" lang="ja-JP" altLang="en-US" sz="3200" dirty="0">
              <a:solidFill>
                <a:schemeClr val="accent5">
                  <a:lumMod val="50000"/>
                </a:schemeClr>
              </a:solidFill>
            </a:endParaRPr>
          </a:p>
        </p:txBody>
      </p:sp>
      <p:sp>
        <p:nvSpPr>
          <p:cNvPr id="3" name="コンテンツ プレースホルダ 2"/>
          <p:cNvSpPr>
            <a:spLocks noGrp="1"/>
          </p:cNvSpPr>
          <p:nvPr>
            <p:ph idx="1"/>
          </p:nvPr>
        </p:nvSpPr>
        <p:spPr>
          <a:xfrm>
            <a:off x="457200" y="1052736"/>
            <a:ext cx="8229600" cy="3024336"/>
          </a:xfrm>
        </p:spPr>
        <p:txBody>
          <a:bodyPr>
            <a:normAutofit fontScale="70000" lnSpcReduction="20000"/>
          </a:bodyPr>
          <a:lstStyle/>
          <a:p>
            <a:pPr>
              <a:buFont typeface="Wingdings" pitchFamily="2" charset="2"/>
              <a:buChar char="Ø"/>
            </a:pPr>
            <a:r>
              <a:rPr lang="ja-JP" altLang="ja-JP" sz="3600" dirty="0" smtClean="0">
                <a:solidFill>
                  <a:schemeClr val="accent5">
                    <a:lumMod val="50000"/>
                  </a:schemeClr>
                </a:solidFill>
              </a:rPr>
              <a:t>北風・伊藤・井上</a:t>
            </a:r>
            <a:r>
              <a:rPr lang="en-US" altLang="ja-JP" sz="3600" dirty="0" smtClean="0">
                <a:solidFill>
                  <a:schemeClr val="accent5">
                    <a:lumMod val="50000"/>
                  </a:schemeClr>
                </a:solidFill>
              </a:rPr>
              <a:t> (2009</a:t>
            </a:r>
            <a:r>
              <a:rPr lang="ja-JP" altLang="en-US" sz="3600" dirty="0" smtClean="0">
                <a:solidFill>
                  <a:schemeClr val="accent5">
                    <a:lumMod val="50000"/>
                  </a:schemeClr>
                </a:solidFill>
              </a:rPr>
              <a:t>）</a:t>
            </a:r>
            <a:endParaRPr lang="en-US" altLang="ja-JP" sz="3600" dirty="0" smtClean="0">
              <a:solidFill>
                <a:schemeClr val="accent5">
                  <a:lumMod val="50000"/>
                </a:schemeClr>
              </a:solidFill>
            </a:endParaRPr>
          </a:p>
          <a:p>
            <a:pPr>
              <a:buNone/>
            </a:pPr>
            <a:r>
              <a:rPr lang="ja-JP" altLang="en-US" sz="3600" dirty="0" smtClean="0">
                <a:solidFill>
                  <a:schemeClr val="accent5">
                    <a:lumMod val="50000"/>
                  </a:schemeClr>
                </a:solidFill>
              </a:rPr>
              <a:t> レイプ神話（</a:t>
            </a:r>
            <a:r>
              <a:rPr lang="ja-JP" altLang="ja-JP" sz="3600" dirty="0" smtClean="0">
                <a:solidFill>
                  <a:schemeClr val="accent5">
                    <a:lumMod val="50000"/>
                  </a:schemeClr>
                </a:solidFill>
              </a:rPr>
              <a:t>レイプ支持態度</a:t>
            </a:r>
            <a:r>
              <a:rPr lang="ja-JP" altLang="en-US" sz="3600" dirty="0" smtClean="0">
                <a:solidFill>
                  <a:schemeClr val="accent5">
                    <a:lumMod val="50000"/>
                  </a:schemeClr>
                </a:solidFill>
              </a:rPr>
              <a:t>）によって</a:t>
            </a:r>
            <a:endParaRPr lang="en-US" altLang="ja-JP" sz="3600" dirty="0" smtClean="0">
              <a:solidFill>
                <a:schemeClr val="accent5">
                  <a:lumMod val="50000"/>
                </a:schemeClr>
              </a:solidFill>
            </a:endParaRPr>
          </a:p>
          <a:p>
            <a:pPr>
              <a:buNone/>
            </a:pPr>
            <a:r>
              <a:rPr lang="ja-JP" altLang="en-US" sz="3600" dirty="0" smtClean="0">
                <a:solidFill>
                  <a:schemeClr val="accent5">
                    <a:lumMod val="50000"/>
                  </a:schemeClr>
                </a:solidFill>
              </a:rPr>
              <a:t>　　</a:t>
            </a:r>
            <a:r>
              <a:rPr lang="en-US" altLang="ja-JP" sz="3600" dirty="0" smtClean="0">
                <a:solidFill>
                  <a:schemeClr val="accent5">
                    <a:lumMod val="50000"/>
                  </a:schemeClr>
                </a:solidFill>
              </a:rPr>
              <a:t>1)</a:t>
            </a:r>
            <a:r>
              <a:rPr lang="ja-JP" altLang="en-US" sz="3600" dirty="0" smtClean="0">
                <a:solidFill>
                  <a:schemeClr val="accent5">
                    <a:lumMod val="50000"/>
                  </a:schemeClr>
                </a:solidFill>
              </a:rPr>
              <a:t>　</a:t>
            </a:r>
            <a:r>
              <a:rPr lang="ja-JP" altLang="ja-JP" sz="3600" dirty="0" smtClean="0">
                <a:solidFill>
                  <a:schemeClr val="accent5">
                    <a:lumMod val="50000"/>
                  </a:schemeClr>
                </a:solidFill>
              </a:rPr>
              <a:t>被害者へ責任帰属</a:t>
            </a:r>
            <a:r>
              <a:rPr lang="ja-JP" altLang="en-US" sz="3600" dirty="0" smtClean="0">
                <a:solidFill>
                  <a:schemeClr val="accent5">
                    <a:lumMod val="50000"/>
                  </a:schemeClr>
                </a:solidFill>
              </a:rPr>
              <a:t>しやすくなる</a:t>
            </a:r>
            <a:endParaRPr lang="en-US" altLang="ja-JP" sz="3600" dirty="0" smtClean="0">
              <a:solidFill>
                <a:schemeClr val="accent5">
                  <a:lumMod val="50000"/>
                </a:schemeClr>
              </a:solidFill>
            </a:endParaRPr>
          </a:p>
          <a:p>
            <a:pPr>
              <a:buNone/>
            </a:pPr>
            <a:r>
              <a:rPr lang="ja-JP" altLang="en-US" sz="3600" dirty="0" smtClean="0">
                <a:solidFill>
                  <a:schemeClr val="accent5">
                    <a:lumMod val="50000"/>
                  </a:schemeClr>
                </a:solidFill>
              </a:rPr>
              <a:t>　　</a:t>
            </a:r>
            <a:r>
              <a:rPr lang="en-US" altLang="ja-JP" sz="3600" dirty="0" smtClean="0">
                <a:solidFill>
                  <a:schemeClr val="accent5">
                    <a:lumMod val="50000"/>
                  </a:schemeClr>
                </a:solidFill>
              </a:rPr>
              <a:t>2)</a:t>
            </a:r>
            <a:r>
              <a:rPr lang="ja-JP" altLang="en-US" sz="3600" dirty="0" smtClean="0">
                <a:solidFill>
                  <a:schemeClr val="accent5">
                    <a:lumMod val="50000"/>
                  </a:schemeClr>
                </a:solidFill>
              </a:rPr>
              <a:t>　</a:t>
            </a:r>
            <a:r>
              <a:rPr lang="ja-JP" altLang="ja-JP" sz="3600" dirty="0" smtClean="0">
                <a:solidFill>
                  <a:schemeClr val="accent5">
                    <a:lumMod val="50000"/>
                  </a:schemeClr>
                </a:solidFill>
              </a:rPr>
              <a:t>加害者への責任追及</a:t>
            </a:r>
            <a:r>
              <a:rPr lang="ja-JP" altLang="en-US" sz="3600" dirty="0" smtClean="0">
                <a:solidFill>
                  <a:schemeClr val="accent5">
                    <a:lumMod val="50000"/>
                  </a:schemeClr>
                </a:solidFill>
              </a:rPr>
              <a:t>しなくなる</a:t>
            </a:r>
            <a:endParaRPr lang="en-US" altLang="ja-JP" sz="3600" dirty="0" smtClean="0">
              <a:solidFill>
                <a:schemeClr val="accent5">
                  <a:lumMod val="50000"/>
                </a:schemeClr>
              </a:solidFill>
            </a:endParaRPr>
          </a:p>
          <a:p>
            <a:pPr>
              <a:buNone/>
            </a:pPr>
            <a:r>
              <a:rPr lang="ja-JP" altLang="en-US" sz="3600" dirty="0" smtClean="0">
                <a:solidFill>
                  <a:schemeClr val="accent5">
                    <a:lumMod val="50000"/>
                  </a:schemeClr>
                </a:solidFill>
              </a:rPr>
              <a:t>　　</a:t>
            </a:r>
            <a:r>
              <a:rPr lang="en-US" altLang="ja-JP" sz="3600" dirty="0" smtClean="0">
                <a:solidFill>
                  <a:schemeClr val="accent5">
                    <a:lumMod val="50000"/>
                  </a:schemeClr>
                </a:solidFill>
              </a:rPr>
              <a:t>3)</a:t>
            </a:r>
            <a:r>
              <a:rPr lang="ja-JP" altLang="en-US" sz="3600" dirty="0" smtClean="0">
                <a:solidFill>
                  <a:schemeClr val="accent5">
                    <a:lumMod val="50000"/>
                  </a:schemeClr>
                </a:solidFill>
              </a:rPr>
              <a:t>　</a:t>
            </a:r>
            <a:r>
              <a:rPr lang="ja-JP" altLang="ja-JP" sz="3600" dirty="0" smtClean="0">
                <a:solidFill>
                  <a:schemeClr val="accent5">
                    <a:lumMod val="50000"/>
                  </a:schemeClr>
                </a:solidFill>
              </a:rPr>
              <a:t>被害者の心的外傷を軽く見積もる</a:t>
            </a:r>
            <a:r>
              <a:rPr lang="ja-JP" altLang="en-US" sz="3600" dirty="0" smtClean="0">
                <a:solidFill>
                  <a:schemeClr val="accent5">
                    <a:lumMod val="50000"/>
                  </a:schemeClr>
                </a:solidFill>
              </a:rPr>
              <a:t>　</a:t>
            </a:r>
            <a:r>
              <a:rPr lang="en-US" altLang="ja-JP" sz="3600" dirty="0" smtClean="0">
                <a:solidFill>
                  <a:schemeClr val="accent5">
                    <a:lumMod val="50000"/>
                  </a:schemeClr>
                </a:solidFill>
              </a:rPr>
              <a:t> </a:t>
            </a:r>
          </a:p>
          <a:p>
            <a:pPr>
              <a:buFont typeface="Wingdings" pitchFamily="2" charset="2"/>
              <a:buChar char="Ø"/>
            </a:pPr>
            <a:r>
              <a:rPr lang="ja-JP" altLang="en-US" sz="3600" dirty="0" smtClean="0">
                <a:solidFill>
                  <a:schemeClr val="accent5">
                    <a:lumMod val="50000"/>
                  </a:schemeClr>
                </a:solidFill>
              </a:rPr>
              <a:t>北風 </a:t>
            </a:r>
            <a:r>
              <a:rPr lang="en-US" altLang="ja-JP" sz="3600" dirty="0" smtClean="0">
                <a:solidFill>
                  <a:schemeClr val="accent5">
                    <a:lumMod val="50000"/>
                  </a:schemeClr>
                </a:solidFill>
              </a:rPr>
              <a:t>(2011)</a:t>
            </a:r>
            <a:r>
              <a:rPr lang="ja-JP" altLang="en-US" sz="3600" dirty="0" smtClean="0">
                <a:solidFill>
                  <a:schemeClr val="accent5">
                    <a:lumMod val="50000"/>
                  </a:schemeClr>
                </a:solidFill>
              </a:rPr>
              <a:t>　　</a:t>
            </a:r>
            <a:endParaRPr lang="en-US" altLang="ja-JP" sz="3600" dirty="0" smtClean="0">
              <a:solidFill>
                <a:schemeClr val="accent5">
                  <a:lumMod val="50000"/>
                </a:schemeClr>
              </a:solidFill>
            </a:endParaRPr>
          </a:p>
          <a:p>
            <a:pPr>
              <a:buNone/>
            </a:pPr>
            <a:r>
              <a:rPr lang="ja-JP" altLang="en-US" sz="3600" dirty="0" smtClean="0">
                <a:solidFill>
                  <a:schemeClr val="accent5">
                    <a:lumMod val="50000"/>
                  </a:schemeClr>
                </a:solidFill>
              </a:rPr>
              <a:t>　レイプ神話（レイプ支持態度</a:t>
            </a:r>
            <a:r>
              <a:rPr lang="en-US" altLang="ja-JP" sz="3600" dirty="0" smtClean="0">
                <a:solidFill>
                  <a:schemeClr val="accent5">
                    <a:lumMod val="50000"/>
                  </a:schemeClr>
                </a:solidFill>
              </a:rPr>
              <a:t>)</a:t>
            </a:r>
            <a:r>
              <a:rPr lang="ja-JP" altLang="en-US" sz="3600" dirty="0" smtClean="0">
                <a:solidFill>
                  <a:schemeClr val="accent5">
                    <a:lumMod val="50000"/>
                  </a:schemeClr>
                </a:solidFill>
              </a:rPr>
              <a:t>によって、交際相手からの強制的な性行為をレイプであると判断しない傾向が強まる</a:t>
            </a:r>
            <a:endParaRPr lang="en-US" altLang="ja-JP" sz="3600" dirty="0" smtClean="0">
              <a:solidFill>
                <a:schemeClr val="accent5">
                  <a:lumMod val="50000"/>
                </a:schemeClr>
              </a:solidFill>
            </a:endParaRPr>
          </a:p>
          <a:p>
            <a:pPr>
              <a:buNone/>
            </a:pPr>
            <a:endParaRPr kumimoji="1" lang="en-US" altLang="ja-JP" sz="4400" dirty="0" smtClean="0"/>
          </a:p>
          <a:p>
            <a:pPr>
              <a:buNone/>
            </a:pPr>
            <a:endParaRPr lang="en-US" altLang="ja-JP" sz="4400" dirty="0" smtClean="0"/>
          </a:p>
          <a:p>
            <a:pPr>
              <a:buNone/>
            </a:pPr>
            <a:endParaRPr kumimoji="1" lang="ja-JP" altLang="en-US" sz="4400" dirty="0"/>
          </a:p>
        </p:txBody>
      </p:sp>
      <p:sp>
        <p:nvSpPr>
          <p:cNvPr id="5" name="スライド番号プレースホルダ 4"/>
          <p:cNvSpPr>
            <a:spLocks noGrp="1"/>
          </p:cNvSpPr>
          <p:nvPr>
            <p:ph type="sldNum" sz="quarter" idx="12"/>
          </p:nvPr>
        </p:nvSpPr>
        <p:spPr/>
        <p:txBody>
          <a:bodyPr/>
          <a:lstStyle/>
          <a:p>
            <a:fld id="{5FAFB1C1-FA38-4BF4-96A1-8FB6E4952561}" type="slidenum">
              <a:rPr kumimoji="1" lang="ja-JP" altLang="en-US" smtClean="0"/>
              <a:pPr/>
              <a:t>5</a:t>
            </a:fld>
            <a:endParaRPr kumimoji="1" lang="ja-JP" altLang="en-US"/>
          </a:p>
        </p:txBody>
      </p:sp>
      <p:sp>
        <p:nvSpPr>
          <p:cNvPr id="7" name="角丸四角形 6"/>
          <p:cNvSpPr/>
          <p:nvPr/>
        </p:nvSpPr>
        <p:spPr>
          <a:xfrm>
            <a:off x="395536" y="4221088"/>
            <a:ext cx="8352928" cy="244827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accent5">
                    <a:lumMod val="50000"/>
                  </a:schemeClr>
                </a:solidFill>
              </a:rPr>
              <a:t>　</a:t>
            </a:r>
            <a:r>
              <a:rPr lang="ja-JP" altLang="ja-JP" sz="2400" dirty="0" smtClean="0">
                <a:solidFill>
                  <a:schemeClr val="accent5">
                    <a:lumMod val="50000"/>
                  </a:schemeClr>
                </a:solidFill>
              </a:rPr>
              <a:t>被害</a:t>
            </a:r>
            <a:r>
              <a:rPr lang="ja-JP" altLang="en-US" sz="2400" dirty="0" smtClean="0">
                <a:solidFill>
                  <a:schemeClr val="accent5">
                    <a:lumMod val="50000"/>
                  </a:schemeClr>
                </a:solidFill>
              </a:rPr>
              <a:t>にあったとき、被害について</a:t>
            </a:r>
            <a:r>
              <a:rPr lang="ja-JP" altLang="ja-JP" sz="2400" dirty="0" smtClean="0">
                <a:solidFill>
                  <a:schemeClr val="accent5">
                    <a:lumMod val="50000"/>
                  </a:schemeClr>
                </a:solidFill>
              </a:rPr>
              <a:t>周囲の人に話したり、サポートを求めたり、専門相談機関などの社会的資源を</a:t>
            </a:r>
            <a:r>
              <a:rPr lang="ja-JP" altLang="en-US" sz="2400" dirty="0" smtClean="0">
                <a:solidFill>
                  <a:schemeClr val="accent5">
                    <a:lumMod val="50000"/>
                  </a:schemeClr>
                </a:solidFill>
              </a:rPr>
              <a:t>利用することを妨げることが予測される</a:t>
            </a:r>
            <a:r>
              <a:rPr lang="ja-JP" altLang="ja-JP" sz="2400" dirty="0" smtClean="0">
                <a:solidFill>
                  <a:schemeClr val="accent5">
                    <a:lumMod val="50000"/>
                  </a:schemeClr>
                </a:solidFill>
              </a:rPr>
              <a:t>。</a:t>
            </a:r>
            <a:endParaRPr lang="en-US" altLang="ja-JP" sz="2400" dirty="0" smtClean="0">
              <a:solidFill>
                <a:schemeClr val="accent5">
                  <a:lumMod val="50000"/>
                </a:schemeClr>
              </a:solidFill>
            </a:endParaRPr>
          </a:p>
          <a:p>
            <a:r>
              <a:rPr lang="ja-JP" altLang="en-US" sz="2400" dirty="0" smtClean="0">
                <a:solidFill>
                  <a:schemeClr val="accent5">
                    <a:lumMod val="50000"/>
                  </a:schemeClr>
                </a:solidFill>
              </a:rPr>
              <a:t>　周囲の人が</a:t>
            </a:r>
            <a:r>
              <a:rPr lang="ja-JP" altLang="ja-JP" sz="2400" dirty="0" smtClean="0">
                <a:solidFill>
                  <a:schemeClr val="accent5">
                    <a:lumMod val="50000"/>
                  </a:schemeClr>
                </a:solidFill>
              </a:rPr>
              <a:t>二次被害というかたちで直接・間接に被害者を傷つける可能性</a:t>
            </a:r>
            <a:r>
              <a:rPr lang="ja-JP" altLang="en-US" sz="2400" dirty="0" smtClean="0">
                <a:solidFill>
                  <a:schemeClr val="accent5">
                    <a:lumMod val="50000"/>
                  </a:schemeClr>
                </a:solidFill>
              </a:rPr>
              <a:t>が</a:t>
            </a:r>
            <a:r>
              <a:rPr lang="ja-JP" altLang="ja-JP" sz="2400" dirty="0" smtClean="0">
                <a:solidFill>
                  <a:schemeClr val="accent5">
                    <a:lumMod val="50000"/>
                  </a:schemeClr>
                </a:solidFill>
              </a:rPr>
              <a:t>ある。</a:t>
            </a:r>
            <a:endParaRPr kumimoji="1" lang="ja-JP" altLang="en-US" sz="24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Autofit/>
          </a:bodyPr>
          <a:lstStyle/>
          <a:p>
            <a:r>
              <a:rPr lang="en-US" altLang="ja-JP" sz="3200" b="1" dirty="0" smtClean="0">
                <a:solidFill>
                  <a:schemeClr val="accent5">
                    <a:lumMod val="50000"/>
                  </a:schemeClr>
                </a:solidFill>
              </a:rPr>
              <a:t>5</a:t>
            </a:r>
            <a:r>
              <a:rPr lang="ja-JP" altLang="en-US" sz="3200" b="1" dirty="0" smtClean="0">
                <a:solidFill>
                  <a:schemeClr val="accent5">
                    <a:lumMod val="50000"/>
                  </a:schemeClr>
                </a:solidFill>
              </a:rPr>
              <a:t>　デートレイプ</a:t>
            </a:r>
            <a:r>
              <a:rPr lang="ja-JP" altLang="ja-JP" sz="3200" b="1" dirty="0" smtClean="0">
                <a:solidFill>
                  <a:schemeClr val="accent5">
                    <a:lumMod val="50000"/>
                  </a:schemeClr>
                </a:solidFill>
              </a:rPr>
              <a:t>被害者に対する態度の変容</a:t>
            </a:r>
            <a:endParaRPr kumimoji="1" lang="ja-JP" altLang="en-US" sz="3200" dirty="0">
              <a:solidFill>
                <a:schemeClr val="accent5">
                  <a:lumMod val="50000"/>
                </a:schemeClr>
              </a:solidFill>
            </a:endParaRPr>
          </a:p>
        </p:txBody>
      </p:sp>
      <p:sp>
        <p:nvSpPr>
          <p:cNvPr id="3" name="コンテンツ プレースホルダ 2"/>
          <p:cNvSpPr>
            <a:spLocks noGrp="1"/>
          </p:cNvSpPr>
          <p:nvPr>
            <p:ph idx="1"/>
          </p:nvPr>
        </p:nvSpPr>
        <p:spPr>
          <a:xfrm>
            <a:off x="457200" y="1484784"/>
            <a:ext cx="8229600" cy="4968552"/>
          </a:xfrm>
        </p:spPr>
        <p:txBody>
          <a:bodyPr>
            <a:normAutofit fontScale="85000" lnSpcReduction="10000"/>
          </a:bodyPr>
          <a:lstStyle/>
          <a:p>
            <a:pPr>
              <a:buFont typeface="Wingdings" pitchFamily="2" charset="2"/>
              <a:buChar char="Ø"/>
            </a:pPr>
            <a:r>
              <a:rPr lang="ja-JP" altLang="ja-JP" dirty="0" smtClean="0">
                <a:solidFill>
                  <a:schemeClr val="accent5">
                    <a:lumMod val="50000"/>
                  </a:schemeClr>
                </a:solidFill>
              </a:rPr>
              <a:t>小平・伊藤</a:t>
            </a:r>
            <a:r>
              <a:rPr lang="en-US" altLang="ja-JP" dirty="0" smtClean="0">
                <a:solidFill>
                  <a:schemeClr val="accent5">
                    <a:lumMod val="50000"/>
                  </a:schemeClr>
                </a:solidFill>
              </a:rPr>
              <a:t> (2009) </a:t>
            </a:r>
          </a:p>
          <a:p>
            <a:pPr>
              <a:buNone/>
            </a:pPr>
            <a:r>
              <a:rPr lang="ja-JP" altLang="ja-JP" dirty="0" smtClean="0">
                <a:solidFill>
                  <a:schemeClr val="accent5">
                    <a:lumMod val="50000"/>
                  </a:schemeClr>
                </a:solidFill>
              </a:rPr>
              <a:t>「患者の病いの体験を患者や家族などが自らの自分の言葉で語った物語が表現された作品であり、学習者にとってその体験の意味を促進したり、助けになる目的で看護教育などに利用されうる形に教材化されたもの」</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a:t>
            </a:r>
            <a:r>
              <a:rPr lang="ja-JP" altLang="ja-JP" dirty="0" smtClean="0">
                <a:solidFill>
                  <a:schemeClr val="accent5">
                    <a:lumMod val="50000"/>
                  </a:schemeClr>
                </a:solidFill>
              </a:rPr>
              <a:t>「ナラティブ教材」と呼び、</a:t>
            </a:r>
            <a:r>
              <a:rPr lang="ja-JP" altLang="en-US" dirty="0" smtClean="0">
                <a:solidFill>
                  <a:schemeClr val="accent5">
                    <a:lumMod val="50000"/>
                  </a:schemeClr>
                </a:solidFill>
              </a:rPr>
              <a:t>偏見や否定的態度の変容に対する</a:t>
            </a:r>
            <a:r>
              <a:rPr lang="ja-JP" altLang="ja-JP" dirty="0" smtClean="0">
                <a:solidFill>
                  <a:schemeClr val="accent5">
                    <a:lumMod val="50000"/>
                  </a:schemeClr>
                </a:solidFill>
              </a:rPr>
              <a:t>有効性を指摘している。</a:t>
            </a:r>
            <a:endParaRPr lang="en-US" altLang="ja-JP" dirty="0" smtClean="0">
              <a:solidFill>
                <a:schemeClr val="accent5">
                  <a:lumMod val="50000"/>
                </a:schemeClr>
              </a:solidFill>
            </a:endParaRPr>
          </a:p>
          <a:p>
            <a:pPr>
              <a:buNone/>
            </a:pPr>
            <a:endParaRPr lang="en-US" altLang="ja-JP" dirty="0" smtClean="0"/>
          </a:p>
          <a:p>
            <a:pPr>
              <a:buNone/>
            </a:pPr>
            <a:r>
              <a:rPr lang="ja-JP" altLang="en-US" b="1" dirty="0" smtClean="0">
                <a:solidFill>
                  <a:schemeClr val="accent6">
                    <a:lumMod val="75000"/>
                  </a:schemeClr>
                </a:solidFill>
              </a:rPr>
              <a:t>デート</a:t>
            </a:r>
            <a:r>
              <a:rPr lang="ja-JP" altLang="ja-JP" b="1" dirty="0" smtClean="0">
                <a:solidFill>
                  <a:schemeClr val="accent6">
                    <a:lumMod val="75000"/>
                  </a:schemeClr>
                </a:solidFill>
              </a:rPr>
              <a:t>レイプ被害者の</a:t>
            </a:r>
            <a:r>
              <a:rPr lang="ja-JP" altLang="en-US" b="1" dirty="0" smtClean="0">
                <a:solidFill>
                  <a:schemeClr val="accent6">
                    <a:lumMod val="75000"/>
                  </a:schemeClr>
                </a:solidFill>
              </a:rPr>
              <a:t>手記を読み、その体験を聴かせてもらうことによって、</a:t>
            </a:r>
            <a:r>
              <a:rPr lang="ja-JP" altLang="ja-JP" b="1" dirty="0" smtClean="0">
                <a:solidFill>
                  <a:schemeClr val="accent6">
                    <a:lumMod val="75000"/>
                  </a:schemeClr>
                </a:solidFill>
              </a:rPr>
              <a:t>偏った被害者のイメージや態度から自由にな</a:t>
            </a:r>
            <a:r>
              <a:rPr lang="ja-JP" altLang="en-US" b="1" dirty="0" smtClean="0">
                <a:solidFill>
                  <a:schemeClr val="accent6">
                    <a:lumMod val="75000"/>
                  </a:schemeClr>
                </a:solidFill>
              </a:rPr>
              <a:t>ることを促すと考えられる。</a:t>
            </a:r>
            <a:endParaRPr lang="ja-JP" altLang="ja-JP" b="1" dirty="0" smtClean="0">
              <a:solidFill>
                <a:schemeClr val="accent6">
                  <a:lumMod val="75000"/>
                </a:schemeClr>
              </a:solidFill>
            </a:endParaRPr>
          </a:p>
          <a:p>
            <a:pPr>
              <a:buNone/>
            </a:pPr>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solidFill>
                  <a:schemeClr val="accent5">
                    <a:lumMod val="50000"/>
                  </a:schemeClr>
                </a:solidFill>
              </a:rPr>
              <a:t>6</a:t>
            </a:r>
            <a:r>
              <a:rPr kumimoji="1" lang="ja-JP" altLang="en-US" b="1" dirty="0" smtClean="0">
                <a:solidFill>
                  <a:schemeClr val="accent5">
                    <a:lumMod val="50000"/>
                  </a:schemeClr>
                </a:solidFill>
              </a:rPr>
              <a:t>　問題の所在</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p:txBody>
          <a:bodyPr>
            <a:normAutofit fontScale="85000" lnSpcReduction="10000"/>
          </a:bodyPr>
          <a:lstStyle/>
          <a:p>
            <a:pPr>
              <a:buNone/>
            </a:pPr>
            <a:r>
              <a:rPr lang="ja-JP" altLang="ja-JP" dirty="0" smtClean="0">
                <a:solidFill>
                  <a:schemeClr val="accent5">
                    <a:lumMod val="50000"/>
                  </a:schemeClr>
                </a:solidFill>
              </a:rPr>
              <a:t>デートレイプの被害者像やイメージ、態度の変容を目的とした心理教育におけるナラティブ教材の有効性について、質的に明らかにする</a:t>
            </a:r>
            <a:r>
              <a:rPr lang="ja-JP" altLang="en-US" dirty="0" smtClean="0">
                <a:solidFill>
                  <a:schemeClr val="accent5">
                    <a:lumMod val="50000"/>
                  </a:schemeClr>
                </a:solidFill>
              </a:rPr>
              <a:t>必要がある</a:t>
            </a: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a:t>
            </a:r>
            <a:r>
              <a:rPr lang="en-US" altLang="ja-JP" dirty="0" smtClean="0">
                <a:solidFill>
                  <a:schemeClr val="accent5">
                    <a:lumMod val="50000"/>
                  </a:schemeClr>
                </a:solidFill>
              </a:rPr>
              <a:t>PAC</a:t>
            </a:r>
            <a:r>
              <a:rPr lang="ja-JP" altLang="ja-JP" dirty="0" smtClean="0">
                <a:solidFill>
                  <a:schemeClr val="accent5">
                    <a:lumMod val="50000"/>
                  </a:schemeClr>
                </a:solidFill>
              </a:rPr>
              <a:t>分析（個人別態度構造分析）</a:t>
            </a:r>
            <a:r>
              <a:rPr lang="en-US" altLang="ja-JP" dirty="0" smtClean="0">
                <a:solidFill>
                  <a:schemeClr val="accent5">
                    <a:lumMod val="50000"/>
                  </a:schemeClr>
                </a:solidFill>
              </a:rPr>
              <a:t> (</a:t>
            </a:r>
            <a:r>
              <a:rPr lang="ja-JP" altLang="ja-JP" dirty="0" smtClean="0">
                <a:solidFill>
                  <a:schemeClr val="accent5">
                    <a:lumMod val="50000"/>
                  </a:schemeClr>
                </a:solidFill>
              </a:rPr>
              <a:t>内藤</a:t>
            </a:r>
            <a:r>
              <a:rPr lang="en-US" altLang="ja-JP" dirty="0" smtClean="0">
                <a:solidFill>
                  <a:schemeClr val="accent5">
                    <a:lumMod val="50000"/>
                  </a:schemeClr>
                </a:solidFill>
              </a:rPr>
              <a:t>,1997; 2002) </a:t>
            </a:r>
            <a:r>
              <a:rPr lang="ja-JP" altLang="ja-JP" dirty="0" smtClean="0">
                <a:solidFill>
                  <a:schemeClr val="accent5">
                    <a:lumMod val="50000"/>
                  </a:schemeClr>
                </a:solidFill>
              </a:rPr>
              <a:t>の手法を用いて検討することが有用であると考えられる。</a:t>
            </a:r>
            <a:endParaRPr lang="en-US" altLang="ja-JP" dirty="0" smtClean="0">
              <a:solidFill>
                <a:schemeClr val="accent5">
                  <a:lumMod val="50000"/>
                </a:schemeClr>
              </a:solidFill>
            </a:endParaRPr>
          </a:p>
          <a:p>
            <a:pPr>
              <a:buNone/>
            </a:pPr>
            <a:endParaRPr lang="en-US" altLang="ja-JP" dirty="0" smtClean="0">
              <a:solidFill>
                <a:schemeClr val="accent5">
                  <a:lumMod val="50000"/>
                </a:schemeClr>
              </a:solidFill>
            </a:endParaRPr>
          </a:p>
          <a:p>
            <a:pPr>
              <a:buNone/>
            </a:pPr>
            <a:r>
              <a:rPr lang="ja-JP" altLang="ja-JP" dirty="0" smtClean="0">
                <a:solidFill>
                  <a:schemeClr val="accent5">
                    <a:lumMod val="50000"/>
                  </a:schemeClr>
                </a:solidFill>
              </a:rPr>
              <a:t>自分自身の被害経験や親しい人の被害経験の有無によって被害者に対する態度が異なることが知られて</a:t>
            </a:r>
            <a:r>
              <a:rPr lang="ja-JP" altLang="en-US" dirty="0" smtClean="0">
                <a:solidFill>
                  <a:schemeClr val="accent5">
                    <a:lumMod val="50000"/>
                  </a:schemeClr>
                </a:solidFill>
              </a:rPr>
              <a:t>いる（）。</a:t>
            </a:r>
            <a:endParaRPr lang="en-US" altLang="ja-JP" dirty="0" smtClean="0">
              <a:solidFill>
                <a:schemeClr val="accent5">
                  <a:lumMod val="50000"/>
                </a:schemeClr>
              </a:solidFill>
            </a:endParaRPr>
          </a:p>
          <a:p>
            <a:pPr>
              <a:buNone/>
            </a:pPr>
            <a:r>
              <a:rPr lang="ja-JP" altLang="ja-JP" dirty="0" smtClean="0">
                <a:solidFill>
                  <a:schemeClr val="accent5">
                    <a:lumMod val="50000"/>
                  </a:schemeClr>
                </a:solidFill>
              </a:rPr>
              <a:t>本研究では被害経験のない女子大学生を対象と</a:t>
            </a:r>
            <a:r>
              <a:rPr lang="ja-JP" altLang="en-US" dirty="0" smtClean="0">
                <a:solidFill>
                  <a:schemeClr val="accent5">
                    <a:lumMod val="50000"/>
                  </a:schemeClr>
                </a:solidFill>
              </a:rPr>
              <a:t>する。</a:t>
            </a:r>
            <a:endParaRPr lang="en-US" altLang="ja-JP" dirty="0" smtClean="0">
              <a:solidFill>
                <a:schemeClr val="accent5">
                  <a:lumMod val="50000"/>
                </a:schemeClr>
              </a:solidFill>
            </a:endParaRPr>
          </a:p>
          <a:p>
            <a:pPr>
              <a:buNone/>
            </a:pPr>
            <a:endParaRPr kumimoji="1" lang="ja-JP" altLang="en-US" dirty="0">
              <a:solidFill>
                <a:schemeClr val="accent5">
                  <a:lumMod val="50000"/>
                </a:schemeClr>
              </a:solidFill>
            </a:endParaRPr>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fontScale="90000"/>
          </a:bodyPr>
          <a:lstStyle/>
          <a:p>
            <a:r>
              <a:rPr lang="en-US" altLang="ja-JP" b="1" dirty="0" smtClean="0">
                <a:solidFill>
                  <a:schemeClr val="accent5">
                    <a:lumMod val="50000"/>
                  </a:schemeClr>
                </a:solidFill>
              </a:rPr>
              <a:t>7</a:t>
            </a:r>
            <a:r>
              <a:rPr lang="ja-JP" altLang="en-US" b="1" dirty="0" smtClean="0">
                <a:solidFill>
                  <a:schemeClr val="accent5">
                    <a:lumMod val="50000"/>
                  </a:schemeClr>
                </a:solidFill>
              </a:rPr>
              <a:t>　</a:t>
            </a:r>
            <a:r>
              <a:rPr lang="en-US" altLang="ja-JP" b="1" dirty="0" smtClean="0">
                <a:solidFill>
                  <a:schemeClr val="accent5">
                    <a:lumMod val="50000"/>
                  </a:schemeClr>
                </a:solidFill>
              </a:rPr>
              <a:t>PAC</a:t>
            </a:r>
            <a:r>
              <a:rPr lang="ja-JP" altLang="en-US" b="1" dirty="0" smtClean="0">
                <a:solidFill>
                  <a:schemeClr val="accent5">
                    <a:lumMod val="50000"/>
                  </a:schemeClr>
                </a:solidFill>
              </a:rPr>
              <a:t>分析（</a:t>
            </a:r>
            <a:r>
              <a:rPr lang="ja-JP" altLang="ja-JP" b="1" dirty="0" smtClean="0">
                <a:solidFill>
                  <a:schemeClr val="accent5">
                    <a:lumMod val="50000"/>
                  </a:schemeClr>
                </a:solidFill>
              </a:rPr>
              <a:t>個人別態度構造</a:t>
            </a:r>
            <a:r>
              <a:rPr lang="ja-JP" altLang="en-US" b="1" dirty="0" smtClean="0">
                <a:solidFill>
                  <a:schemeClr val="accent5">
                    <a:lumMod val="50000"/>
                  </a:schemeClr>
                </a:solidFill>
              </a:rPr>
              <a:t>分析）</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a:xfrm>
            <a:off x="457200" y="1196752"/>
            <a:ext cx="8229600" cy="5256584"/>
          </a:xfrm>
        </p:spPr>
        <p:txBody>
          <a:bodyPr>
            <a:normAutofit fontScale="85000" lnSpcReduction="20000"/>
          </a:bodyPr>
          <a:lstStyle/>
          <a:p>
            <a:pPr>
              <a:buNone/>
            </a:pPr>
            <a:r>
              <a:rPr lang="ja-JP" altLang="ja-JP" dirty="0" smtClean="0">
                <a:solidFill>
                  <a:schemeClr val="accent5">
                    <a:lumMod val="50000"/>
                  </a:schemeClr>
                </a:solidFill>
              </a:rPr>
              <a:t>個人ごとに態度やイメージの構造を分析する方法である</a:t>
            </a:r>
            <a:r>
              <a:rPr lang="en-US" altLang="ja-JP" dirty="0" smtClean="0">
                <a:solidFill>
                  <a:schemeClr val="accent5">
                    <a:lumMod val="50000"/>
                  </a:schemeClr>
                </a:solidFill>
              </a:rPr>
              <a:t>PAC</a:t>
            </a:r>
            <a:r>
              <a:rPr lang="ja-JP" altLang="en-US" dirty="0" smtClean="0">
                <a:solidFill>
                  <a:schemeClr val="accent5">
                    <a:lumMod val="50000"/>
                  </a:schemeClr>
                </a:solidFill>
              </a:rPr>
              <a:t>分析は、</a:t>
            </a:r>
            <a:r>
              <a:rPr lang="ja-JP" altLang="ja-JP" dirty="0" smtClean="0">
                <a:solidFill>
                  <a:schemeClr val="accent5">
                    <a:lumMod val="50000"/>
                  </a:schemeClr>
                </a:solidFill>
              </a:rPr>
              <a:t>内藤</a:t>
            </a:r>
            <a:r>
              <a:rPr lang="en-US" altLang="ja-JP" dirty="0" smtClean="0">
                <a:solidFill>
                  <a:schemeClr val="accent5">
                    <a:lumMod val="50000"/>
                  </a:schemeClr>
                </a:solidFill>
              </a:rPr>
              <a:t> (1993) </a:t>
            </a:r>
            <a:r>
              <a:rPr lang="ja-JP" altLang="ja-JP" dirty="0" smtClean="0">
                <a:solidFill>
                  <a:schemeClr val="accent5">
                    <a:lumMod val="50000"/>
                  </a:schemeClr>
                </a:solidFill>
              </a:rPr>
              <a:t>によって開発された</a:t>
            </a:r>
            <a:r>
              <a:rPr lang="ja-JP" altLang="en-US" dirty="0" smtClean="0">
                <a:solidFill>
                  <a:schemeClr val="accent5">
                    <a:lumMod val="50000"/>
                  </a:schemeClr>
                </a:solidFill>
              </a:rPr>
              <a:t>研究</a:t>
            </a:r>
            <a:r>
              <a:rPr lang="ja-JP" altLang="ja-JP" dirty="0" smtClean="0">
                <a:solidFill>
                  <a:schemeClr val="accent5">
                    <a:lumMod val="50000"/>
                  </a:schemeClr>
                </a:solidFill>
              </a:rPr>
              <a:t>方法である。</a:t>
            </a:r>
            <a:endParaRPr lang="en-US" altLang="ja-JP" dirty="0" smtClean="0">
              <a:solidFill>
                <a:schemeClr val="accent5">
                  <a:lumMod val="50000"/>
                </a:schemeClr>
              </a:solidFill>
            </a:endParaRPr>
          </a:p>
          <a:p>
            <a:pPr>
              <a:buNone/>
            </a:pPr>
            <a:r>
              <a:rPr lang="en-US" altLang="ja-JP" dirty="0" smtClean="0">
                <a:solidFill>
                  <a:schemeClr val="accent5">
                    <a:lumMod val="50000"/>
                  </a:schemeClr>
                </a:solidFill>
              </a:rPr>
              <a:t>PAC</a:t>
            </a:r>
            <a:r>
              <a:rPr lang="ja-JP" altLang="ja-JP" dirty="0" smtClean="0">
                <a:solidFill>
                  <a:schemeClr val="accent5">
                    <a:lumMod val="50000"/>
                  </a:schemeClr>
                </a:solidFill>
              </a:rPr>
              <a:t>とは</a:t>
            </a:r>
            <a:r>
              <a:rPr lang="en-US" altLang="ja-JP" dirty="0" smtClean="0">
                <a:solidFill>
                  <a:schemeClr val="accent5">
                    <a:lumMod val="50000"/>
                  </a:schemeClr>
                </a:solidFill>
              </a:rPr>
              <a:t>Personal Attitude Construct</a:t>
            </a:r>
            <a:r>
              <a:rPr lang="ja-JP" altLang="ja-JP" dirty="0" smtClean="0">
                <a:solidFill>
                  <a:schemeClr val="accent5">
                    <a:lumMod val="50000"/>
                  </a:schemeClr>
                </a:solidFill>
              </a:rPr>
              <a:t>（個人別態度構造）の略称であ</a:t>
            </a:r>
            <a:r>
              <a:rPr lang="ja-JP" altLang="en-US" dirty="0" smtClean="0">
                <a:solidFill>
                  <a:schemeClr val="accent5">
                    <a:lumMod val="50000"/>
                  </a:schemeClr>
                </a:solidFill>
              </a:rPr>
              <a:t>り、</a:t>
            </a:r>
            <a:r>
              <a:rPr lang="ja-JP" altLang="ja-JP" dirty="0" smtClean="0">
                <a:solidFill>
                  <a:schemeClr val="accent5">
                    <a:lumMod val="50000"/>
                  </a:schemeClr>
                </a:solidFill>
              </a:rPr>
              <a:t>内藤（</a:t>
            </a:r>
            <a:r>
              <a:rPr lang="en-US" altLang="ja-JP" dirty="0" smtClean="0">
                <a:solidFill>
                  <a:schemeClr val="accent5">
                    <a:lumMod val="50000"/>
                  </a:schemeClr>
                </a:solidFill>
              </a:rPr>
              <a:t>1993</a:t>
            </a:r>
            <a:r>
              <a:rPr lang="ja-JP" altLang="ja-JP" dirty="0" smtClean="0">
                <a:solidFill>
                  <a:schemeClr val="accent5">
                    <a:lumMod val="50000"/>
                  </a:schemeClr>
                </a:solidFill>
              </a:rPr>
              <a:t>）によれば、この分析法は、①当該テーマに関する自由連想（アクセス）、②連想項目間の類似度評定、③類似度距離行列によるクラスター分析、④被験者によるクラスター構造のイメージや解釈の報告、⑤実験者による総合的解釈を通じて、個人の態度構造</a:t>
            </a:r>
            <a:r>
              <a:rPr lang="ja-JP" altLang="en-US" dirty="0" smtClean="0">
                <a:solidFill>
                  <a:schemeClr val="accent5">
                    <a:lumMod val="50000"/>
                  </a:schemeClr>
                </a:solidFill>
              </a:rPr>
              <a:t>を明らかにしようとするものである。</a:t>
            </a:r>
            <a:endParaRPr lang="en-US" altLang="ja-JP" dirty="0" smtClean="0">
              <a:solidFill>
                <a:schemeClr val="accent5">
                  <a:lumMod val="50000"/>
                </a:schemeClr>
              </a:solidFill>
            </a:endParaRPr>
          </a:p>
          <a:p>
            <a:pPr>
              <a:buNone/>
            </a:pPr>
            <a:r>
              <a:rPr lang="ja-JP" altLang="ja-JP" dirty="0" smtClean="0">
                <a:solidFill>
                  <a:schemeClr val="accent5">
                    <a:lumMod val="50000"/>
                  </a:schemeClr>
                </a:solidFill>
              </a:rPr>
              <a:t>スキーマ、スクリプト、ステレオタイプ、社会的カテゴリーの測定などへの適用可能性が指摘されている</a:t>
            </a:r>
            <a:r>
              <a:rPr lang="en-US" altLang="ja-JP" dirty="0" smtClean="0">
                <a:solidFill>
                  <a:schemeClr val="accent5">
                    <a:lumMod val="50000"/>
                  </a:schemeClr>
                </a:solidFill>
              </a:rPr>
              <a:t> (</a:t>
            </a:r>
            <a:r>
              <a:rPr lang="ja-JP" altLang="ja-JP" dirty="0" smtClean="0">
                <a:solidFill>
                  <a:schemeClr val="accent5">
                    <a:lumMod val="50000"/>
                  </a:schemeClr>
                </a:solidFill>
              </a:rPr>
              <a:t>内藤</a:t>
            </a:r>
            <a:r>
              <a:rPr lang="en-US" altLang="ja-JP" dirty="0" smtClean="0">
                <a:solidFill>
                  <a:schemeClr val="accent5">
                    <a:lumMod val="50000"/>
                  </a:schemeClr>
                </a:solidFill>
              </a:rPr>
              <a:t>, 1997) </a:t>
            </a:r>
            <a:r>
              <a:rPr lang="ja-JP" altLang="ja-JP" dirty="0" err="1" smtClean="0">
                <a:solidFill>
                  <a:schemeClr val="accent5">
                    <a:lumMod val="50000"/>
                  </a:schemeClr>
                </a:solidFill>
              </a:rPr>
              <a:t>。</a:t>
            </a:r>
            <a:endParaRPr lang="ja-JP" altLang="ja-JP" dirty="0" smtClean="0">
              <a:solidFill>
                <a:schemeClr val="accent5">
                  <a:lumMod val="50000"/>
                </a:schemeClr>
              </a:solidFill>
            </a:endParaRPr>
          </a:p>
          <a:p>
            <a:endParaRPr kumimoji="1" lang="ja-JP" altLang="en-US" dirty="0"/>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chemeClr val="accent5">
                    <a:lumMod val="50000"/>
                  </a:schemeClr>
                </a:solidFill>
              </a:rPr>
              <a:t>目的</a:t>
            </a:r>
            <a:endParaRPr kumimoji="1" lang="ja-JP" altLang="en-US" b="1" dirty="0">
              <a:solidFill>
                <a:schemeClr val="accent5">
                  <a:lumMod val="50000"/>
                </a:schemeClr>
              </a:solidFill>
            </a:endParaRPr>
          </a:p>
        </p:txBody>
      </p:sp>
      <p:sp>
        <p:nvSpPr>
          <p:cNvPr id="3" name="コンテンツ プレースホルダ 2"/>
          <p:cNvSpPr>
            <a:spLocks noGrp="1"/>
          </p:cNvSpPr>
          <p:nvPr>
            <p:ph idx="1"/>
          </p:nvPr>
        </p:nvSpPr>
        <p:spPr/>
        <p:txBody>
          <a:bodyPr>
            <a:normAutofit/>
          </a:bodyPr>
          <a:lstStyle/>
          <a:p>
            <a:pPr>
              <a:buNone/>
            </a:pPr>
            <a:endParaRPr lang="en-US" altLang="ja-JP" dirty="0" smtClean="0">
              <a:solidFill>
                <a:schemeClr val="accent5">
                  <a:lumMod val="50000"/>
                </a:schemeClr>
              </a:solidFill>
            </a:endParaRPr>
          </a:p>
          <a:p>
            <a:pPr>
              <a:buNone/>
            </a:pPr>
            <a:r>
              <a:rPr lang="ja-JP" altLang="en-US" dirty="0" smtClean="0">
                <a:solidFill>
                  <a:schemeClr val="accent5">
                    <a:lumMod val="50000"/>
                  </a:schemeClr>
                </a:solidFill>
              </a:rPr>
              <a:t>本研究の目的は、</a:t>
            </a:r>
            <a:r>
              <a:rPr lang="ja-JP" altLang="ja-JP" dirty="0" smtClean="0">
                <a:solidFill>
                  <a:schemeClr val="accent5">
                    <a:lumMod val="50000"/>
                  </a:schemeClr>
                </a:solidFill>
              </a:rPr>
              <a:t>被害者の手記を読むことによるデートレイプ被害者に対する態度の変容のプロセスについて、</a:t>
            </a:r>
            <a:r>
              <a:rPr lang="en-US" altLang="ja-JP" dirty="0" smtClean="0">
                <a:solidFill>
                  <a:schemeClr val="accent5">
                    <a:lumMod val="50000"/>
                  </a:schemeClr>
                </a:solidFill>
              </a:rPr>
              <a:t>PAC</a:t>
            </a:r>
            <a:r>
              <a:rPr lang="ja-JP" altLang="ja-JP" dirty="0" smtClean="0">
                <a:solidFill>
                  <a:schemeClr val="accent5">
                    <a:lumMod val="50000"/>
                  </a:schemeClr>
                </a:solidFill>
              </a:rPr>
              <a:t>分析</a:t>
            </a:r>
            <a:r>
              <a:rPr lang="en-US" altLang="ja-JP" dirty="0" smtClean="0">
                <a:solidFill>
                  <a:schemeClr val="accent5">
                    <a:lumMod val="50000"/>
                  </a:schemeClr>
                </a:solidFill>
              </a:rPr>
              <a:t> (</a:t>
            </a:r>
            <a:r>
              <a:rPr lang="ja-JP" altLang="ja-JP" dirty="0" smtClean="0">
                <a:solidFill>
                  <a:schemeClr val="accent5">
                    <a:lumMod val="50000"/>
                  </a:schemeClr>
                </a:solidFill>
              </a:rPr>
              <a:t>内藤</a:t>
            </a:r>
            <a:r>
              <a:rPr lang="en-US" altLang="ja-JP" dirty="0" smtClean="0">
                <a:solidFill>
                  <a:schemeClr val="accent5">
                    <a:lumMod val="50000"/>
                  </a:schemeClr>
                </a:solidFill>
              </a:rPr>
              <a:t>,1997; 2002) </a:t>
            </a:r>
            <a:r>
              <a:rPr lang="ja-JP" altLang="ja-JP" dirty="0" smtClean="0">
                <a:solidFill>
                  <a:schemeClr val="accent5">
                    <a:lumMod val="50000"/>
                  </a:schemeClr>
                </a:solidFill>
              </a:rPr>
              <a:t>の手法を用いて検討することである。</a:t>
            </a:r>
            <a:endParaRPr kumimoji="1" lang="ja-JP" altLang="en-US" dirty="0">
              <a:solidFill>
                <a:schemeClr val="accent5">
                  <a:lumMod val="50000"/>
                </a:schemeClr>
              </a:solidFill>
            </a:endParaRPr>
          </a:p>
        </p:txBody>
      </p:sp>
      <p:sp>
        <p:nvSpPr>
          <p:cNvPr id="4" name="スライド番号プレースホルダ 3"/>
          <p:cNvSpPr>
            <a:spLocks noGrp="1"/>
          </p:cNvSpPr>
          <p:nvPr>
            <p:ph type="sldNum" sz="quarter" idx="12"/>
          </p:nvPr>
        </p:nvSpPr>
        <p:spPr/>
        <p:txBody>
          <a:bodyPr/>
          <a:lstStyle/>
          <a:p>
            <a:fld id="{F51FBC09-46FA-4602-9728-A8D5D983F9B1}"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TotalTime>
  <Words>1715</Words>
  <Application>Microsoft Office PowerPoint</Application>
  <PresentationFormat>画面に合わせる (4:3)</PresentationFormat>
  <Paragraphs>173</Paragraphs>
  <Slides>23</Slides>
  <Notes>3</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被害者の手記を読むことによるデートレイプ被害者像の変化： PAC分析によるナラティブ教材の効果の検討</vt:lpstr>
      <vt:lpstr>1　デートレイプの定義</vt:lpstr>
      <vt:lpstr>2　デートレイプの実態</vt:lpstr>
      <vt:lpstr>3　デートレイプの判断に影響を与える要因</vt:lpstr>
      <vt:lpstr>4　レイプ神話（レイプ支持態度）の影響</vt:lpstr>
      <vt:lpstr>5　デートレイプ被害者に対する態度の変容</vt:lpstr>
      <vt:lpstr>6　問題の所在</vt:lpstr>
      <vt:lpstr>7　PAC分析（個人別態度構造分析）</vt:lpstr>
      <vt:lpstr>目的</vt:lpstr>
      <vt:lpstr>方法</vt:lpstr>
      <vt:lpstr>方法（続き）</vt:lpstr>
      <vt:lpstr>結果：PAC分析（第１回）</vt:lpstr>
      <vt:lpstr>結果：PAC分析（第１回）</vt:lpstr>
      <vt:lpstr>結果：PAC分析（第2回）</vt:lpstr>
      <vt:lpstr>結果：PAC分析（第2回）</vt:lpstr>
      <vt:lpstr>結果：レイプ支持態度</vt:lpstr>
      <vt:lpstr>考察（１）</vt:lpstr>
      <vt:lpstr>考察（２）</vt:lpstr>
      <vt:lpstr>考察（３）</vt:lpstr>
      <vt:lpstr>まとめ</vt:lpstr>
      <vt:lpstr>主要引用文献</vt:lpstr>
      <vt:lpstr>補足資料　結果：PAC分析（第１回）</vt:lpstr>
      <vt:lpstr>補足資料　結果：PAC分析（第2回）</vt:lpstr>
    </vt:vector>
  </TitlesOfParts>
  <Company>明治学院大学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meijigakuin</dc:creator>
  <cp:lastModifiedBy>TAKEHIKO ITO</cp:lastModifiedBy>
  <cp:revision>97</cp:revision>
  <dcterms:created xsi:type="dcterms:W3CDTF">2011-08-25T09:08:21Z</dcterms:created>
  <dcterms:modified xsi:type="dcterms:W3CDTF">2015-07-01T07:32:46Z</dcterms:modified>
</cp:coreProperties>
</file>